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6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5143500" cx="9144000"/>
  <p:notesSz cx="6858000" cy="9144000"/>
  <p:embeddedFontLst>
    <p:embeddedFont>
      <p:font typeface="Nunito SemiBold"/>
      <p:regular r:id="rId36"/>
      <p:bold r:id="rId37"/>
      <p:italic r:id="rId38"/>
      <p:boldItalic r:id="rId39"/>
    </p:embeddedFont>
    <p:embeddedFont>
      <p:font typeface="Proxima Nova"/>
      <p:regular r:id="rId40"/>
      <p:bold r:id="rId41"/>
      <p:italic r:id="rId42"/>
      <p:boldItalic r:id="rId43"/>
    </p:embeddedFont>
    <p:embeddedFont>
      <p:font typeface="Nunito"/>
      <p:regular r:id="rId44"/>
      <p:bold r:id="rId45"/>
      <p:italic r:id="rId46"/>
      <p:boldItalic r:id="rId47"/>
    </p:embeddedFont>
    <p:embeddedFont>
      <p:font typeface="Barlow Condensed SemiBold"/>
      <p:regular r:id="rId48"/>
      <p:bold r:id="rId49"/>
      <p:italic r:id="rId50"/>
      <p:boldItalic r:id="rId51"/>
    </p:embeddedFont>
    <p:embeddedFont>
      <p:font typeface="Barlow Condensed"/>
      <p:regular r:id="rId52"/>
      <p:bold r:id="rId53"/>
      <p:italic r:id="rId54"/>
      <p:boldItalic r:id="rId55"/>
    </p:embeddedFont>
    <p:embeddedFont>
      <p:font typeface="Brygada 1918"/>
      <p:regular r:id="rId56"/>
      <p:bold r:id="rId57"/>
      <p:italic r:id="rId58"/>
      <p:boldItalic r:id="rId59"/>
    </p:embeddedFont>
    <p:embeddedFont>
      <p:font typeface="Barlow"/>
      <p:regular r:id="rId60"/>
      <p:bold r:id="rId61"/>
      <p:italic r:id="rId62"/>
      <p:boldItalic r:id="rId63"/>
    </p:embeddedFont>
    <p:embeddedFont>
      <p:font typeface="Barlow Semi Condensed SemiBold"/>
      <p:regular r:id="rId64"/>
      <p:bold r:id="rId65"/>
      <p:italic r:id="rId66"/>
      <p:boldItalic r:id="rId67"/>
    </p:embeddedFont>
    <p:embeddedFont>
      <p:font typeface="Nunito Sans"/>
      <p:regular r:id="rId68"/>
      <p:bold r:id="rId69"/>
      <p:italic r:id="rId70"/>
      <p:boldItalic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51">
          <p15:clr>
            <a:srgbClr val="A4A3A4"/>
          </p15:clr>
        </p15:guide>
        <p15:guide id="2" pos="576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775">
          <p15:clr>
            <a:srgbClr val="9AA0A6"/>
          </p15:clr>
        </p15:guide>
        <p15:guide id="5" pos="5760">
          <p15:clr>
            <a:srgbClr val="9AA0A6"/>
          </p15:clr>
        </p15:guide>
        <p15:guide id="6" pos="651">
          <p15:clr>
            <a:srgbClr val="747775"/>
          </p15:clr>
        </p15:guide>
        <p15:guide id="7" orient="horz" pos="1620">
          <p15:clr>
            <a:srgbClr val="747775"/>
          </p15:clr>
        </p15:guide>
        <p15:guide id="8" orient="horz" pos="2690">
          <p15:clr>
            <a:srgbClr val="747775"/>
          </p15:clr>
        </p15:guide>
        <p15:guide id="9" pos="791">
          <p15:clr>
            <a:srgbClr val="747775"/>
          </p15:clr>
        </p15:guide>
        <p15:guide id="10" pos="5195">
          <p15:clr>
            <a:srgbClr val="747775"/>
          </p15:clr>
        </p15:guide>
        <p15:guide id="11" pos="288">
          <p15:clr>
            <a:srgbClr val="747775"/>
          </p15:clr>
        </p15:guide>
        <p15:guide id="12" pos="301">
          <p15:clr>
            <a:srgbClr val="747775"/>
          </p15:clr>
        </p15:guide>
        <p15:guide id="13" orient="horz" pos="288">
          <p15:clr>
            <a:srgbClr val="747775"/>
          </p15:clr>
        </p15:guide>
        <p15:guide id="14" pos="397">
          <p15:clr>
            <a:srgbClr val="747775"/>
          </p15:clr>
        </p15:guide>
      </p15:sldGuideLst>
    </p:ext>
    <p:ext uri="GoogleSlidesCustomDataVersion2">
      <go:slidesCustomData xmlns:go="http://customooxmlschemas.google.com/" r:id="rId72" roundtripDataSignature="AMtx7mj1L1R9Y4w1tHMJupSZAEqi5MNa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27A3E8-C3FE-4320-897A-DF4C87CF7409}">
  <a:tblStyle styleId="{9927A3E8-C3FE-4320-897A-DF4C87CF740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51" orient="horz"/>
        <p:guide pos="576"/>
        <p:guide pos="5472"/>
        <p:guide pos="775" orient="horz"/>
        <p:guide pos="5760"/>
        <p:guide pos="651"/>
        <p:guide pos="1620" orient="horz"/>
        <p:guide pos="2690" orient="horz"/>
        <p:guide pos="791"/>
        <p:guide pos="5195"/>
        <p:guide pos="288"/>
        <p:guide pos="301"/>
        <p:guide pos="288" orient="horz"/>
        <p:guide pos="39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regular.fntdata"/><Relationship Id="rId42" Type="http://schemas.openxmlformats.org/officeDocument/2006/relationships/font" Target="fonts/ProximaNova-italic.fntdata"/><Relationship Id="rId41" Type="http://schemas.openxmlformats.org/officeDocument/2006/relationships/font" Target="fonts/ProximaNova-bold.fntdata"/><Relationship Id="rId44" Type="http://schemas.openxmlformats.org/officeDocument/2006/relationships/font" Target="fonts/Nunito-regular.fntdata"/><Relationship Id="rId43" Type="http://schemas.openxmlformats.org/officeDocument/2006/relationships/font" Target="fonts/ProximaNova-boldItalic.fntdata"/><Relationship Id="rId46" Type="http://schemas.openxmlformats.org/officeDocument/2006/relationships/font" Target="fonts/Nunito-italic.fntdata"/><Relationship Id="rId45" Type="http://schemas.openxmlformats.org/officeDocument/2006/relationships/font" Target="fonts/Nuni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BarlowCondensedSemiBold-regular.fntdata"/><Relationship Id="rId47" Type="http://schemas.openxmlformats.org/officeDocument/2006/relationships/font" Target="fonts/Nunito-boldItalic.fntdata"/><Relationship Id="rId49" Type="http://schemas.openxmlformats.org/officeDocument/2006/relationships/font" Target="fonts/BarlowCondensedSemiBold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2" Type="http://customschemas.google.com/relationships/presentationmetadata" Target="meta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NunitoSans-boldItalic.fntdata"/><Relationship Id="rId70" Type="http://schemas.openxmlformats.org/officeDocument/2006/relationships/font" Target="fonts/NunitoSans-italic.fntdata"/><Relationship Id="rId37" Type="http://schemas.openxmlformats.org/officeDocument/2006/relationships/font" Target="fonts/NunitoSemiBold-bold.fntdata"/><Relationship Id="rId36" Type="http://schemas.openxmlformats.org/officeDocument/2006/relationships/font" Target="fonts/NunitoSemiBold-regular.fntdata"/><Relationship Id="rId39" Type="http://schemas.openxmlformats.org/officeDocument/2006/relationships/font" Target="fonts/NunitoSemiBold-boldItalic.fntdata"/><Relationship Id="rId38" Type="http://schemas.openxmlformats.org/officeDocument/2006/relationships/font" Target="fonts/NunitoSemiBold-italic.fntdata"/><Relationship Id="rId62" Type="http://schemas.openxmlformats.org/officeDocument/2006/relationships/font" Target="fonts/Barlow-italic.fntdata"/><Relationship Id="rId61" Type="http://schemas.openxmlformats.org/officeDocument/2006/relationships/font" Target="fonts/Barlow-bold.fntdata"/><Relationship Id="rId20" Type="http://schemas.openxmlformats.org/officeDocument/2006/relationships/slide" Target="slides/slide13.xml"/><Relationship Id="rId64" Type="http://schemas.openxmlformats.org/officeDocument/2006/relationships/font" Target="fonts/BarlowSemiCondensedSemiBold-regular.fntdata"/><Relationship Id="rId63" Type="http://schemas.openxmlformats.org/officeDocument/2006/relationships/font" Target="fonts/Barlow-boldItalic.fntdata"/><Relationship Id="rId22" Type="http://schemas.openxmlformats.org/officeDocument/2006/relationships/slide" Target="slides/slide15.xml"/><Relationship Id="rId66" Type="http://schemas.openxmlformats.org/officeDocument/2006/relationships/font" Target="fonts/BarlowSemiCondensedSemiBold-italic.fntdata"/><Relationship Id="rId21" Type="http://schemas.openxmlformats.org/officeDocument/2006/relationships/slide" Target="slides/slide14.xml"/><Relationship Id="rId65" Type="http://schemas.openxmlformats.org/officeDocument/2006/relationships/font" Target="fonts/BarlowSemiCondensedSemiBold-bold.fntdata"/><Relationship Id="rId24" Type="http://schemas.openxmlformats.org/officeDocument/2006/relationships/slide" Target="slides/slide17.xml"/><Relationship Id="rId68" Type="http://schemas.openxmlformats.org/officeDocument/2006/relationships/font" Target="fonts/NunitoSans-regular.fntdata"/><Relationship Id="rId23" Type="http://schemas.openxmlformats.org/officeDocument/2006/relationships/slide" Target="slides/slide16.xml"/><Relationship Id="rId67" Type="http://schemas.openxmlformats.org/officeDocument/2006/relationships/font" Target="fonts/BarlowSemiCondensedSemiBold-boldItalic.fntdata"/><Relationship Id="rId60" Type="http://schemas.openxmlformats.org/officeDocument/2006/relationships/font" Target="fonts/Barlow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NunitoSans-bold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BarlowCondensedSemiBold-boldItalic.fntdata"/><Relationship Id="rId50" Type="http://schemas.openxmlformats.org/officeDocument/2006/relationships/font" Target="fonts/BarlowCondensedSemiBold-italic.fntdata"/><Relationship Id="rId53" Type="http://schemas.openxmlformats.org/officeDocument/2006/relationships/font" Target="fonts/BarlowCondensed-bold.fntdata"/><Relationship Id="rId52" Type="http://schemas.openxmlformats.org/officeDocument/2006/relationships/font" Target="fonts/BarlowCondensed-regular.fntdata"/><Relationship Id="rId11" Type="http://schemas.openxmlformats.org/officeDocument/2006/relationships/slide" Target="slides/slide4.xml"/><Relationship Id="rId55" Type="http://schemas.openxmlformats.org/officeDocument/2006/relationships/font" Target="fonts/BarlowCondensed-boldItalic.fntdata"/><Relationship Id="rId10" Type="http://schemas.openxmlformats.org/officeDocument/2006/relationships/slide" Target="slides/slide3.xml"/><Relationship Id="rId54" Type="http://schemas.openxmlformats.org/officeDocument/2006/relationships/font" Target="fonts/BarlowCondensed-italic.fntdata"/><Relationship Id="rId13" Type="http://schemas.openxmlformats.org/officeDocument/2006/relationships/slide" Target="slides/slide6.xml"/><Relationship Id="rId57" Type="http://schemas.openxmlformats.org/officeDocument/2006/relationships/font" Target="fonts/Brygada1918-bold.fntdata"/><Relationship Id="rId12" Type="http://schemas.openxmlformats.org/officeDocument/2006/relationships/slide" Target="slides/slide5.xml"/><Relationship Id="rId56" Type="http://schemas.openxmlformats.org/officeDocument/2006/relationships/font" Target="fonts/Brygada1918-regular.fntdata"/><Relationship Id="rId15" Type="http://schemas.openxmlformats.org/officeDocument/2006/relationships/slide" Target="slides/slide8.xml"/><Relationship Id="rId59" Type="http://schemas.openxmlformats.org/officeDocument/2006/relationships/font" Target="fonts/Brygada1918-boldItalic.fntdata"/><Relationship Id="rId14" Type="http://schemas.openxmlformats.org/officeDocument/2006/relationships/slide" Target="slides/slide7.xml"/><Relationship Id="rId58" Type="http://schemas.openxmlformats.org/officeDocument/2006/relationships/font" Target="fonts/Brygada1918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e1c7562dda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2e1c7562dda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e1c7562dda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e1c7562dda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e1c7562dda_0_4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2e1c7562dda_0_4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e1c7562dda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4" name="Google Shape;354;g2e1c7562dda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Large Multimodal Models can take in different types of data as input - Text, Image, Audio, and, in the future, video.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Let’s dig into a few early use cases that have been identified in one of the first papers to be published on LMMs.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e1c7562dda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2e1c7562dda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e1c7562dda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0" name="Google Shape;380;g2e1c7562dda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PURPOSE: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Highlight GPT-4V's capability in extracting information from visual content, specifically receipts, and its advantages over traditional methods.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TALKING POINTS: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GPT-4V's unique ability to combine text and image comprehension, allowing for precise data extraction.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Its speed and efficiency, even when handling poor-quality images.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Comparison with traditional tools that rely heavily on classic machine learning and human intervention.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TEACHING TIPS: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Consider providing real-life scenarios where such a feature can be beneficial.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Emphasize the speed aspect – time saved in businesses due to automation.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Highlight the importance of accurate financial tracking and how GPT-4V can contribute to it.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e1c7562dda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2e1c7562dda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PURPOSE: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Highlight the capabilities of GPT-4V in manufacturing automation, focusing on defect identification and precision.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TALKING POINTS: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Introduce GPT-4V's ability to rapidly identify defects in a variety of objects.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Emphasize the detailed analysis GPT-4V provides, not just spotting the defect but also giving context.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Discuss the potential for automating quality checks in manufacturing with GPT-4V, reducing human error and manual inspection.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TEACHING TIPS: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Use real-world examples to showcase the importance of defect identification in manufacturing.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Highlight the difference between traditional inspection methods and GPT-4V's approach.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Mention potential cost savings and efficiency improvements by using GPT-4V.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e1c7562dda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g2e1c7562dda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PURPOSE: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Demonstrate GPT-4V's potential in industry augmentation, especially in safety compliance checks.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TALKING POINTS: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Outline how GPT-4V works in tandem with a Deep Learning Person Detection algorithm.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Describe the process of person detection, followed by GPT-4V's analysis for safety compliance.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Showcase the precision of GPT-4V in detecting safety violations, even subtle ones.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TEACHING TIPS: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Point out the significance of safety compliance in industries, especially in construction or factory settings.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• Highlight the advantage of using technology like GPT-4V to assist in ensuring workplace safety.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e1c7562dda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2e1c7562dda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PURPOSE: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Highlight the practical applications of GPT-4V in the retail sector, particularly in automating the self-checkout process.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TALKING POINTS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Introduction to the concept of Reference-Powered Checkout and how GPT-4V can leverage it.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Advantages of using image references to swiftly identify grocery items, enhancing user experience.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Brief on the "Beyond Barcodes" concept, emphasizing the convenience of scanning an entire basket at once.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TEACHING TIPS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Use real-life examples to explain how this technology could revolutionize traditional grocery shopping.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Engage the audience with a hypothetical question like, "How many of you have been frustrated with self-checkout machines before?"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Pose the potential benefits against any perceived challenges or privacy concerns.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e1c7562dda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" name="Google Shape;416;g2e1c7562dda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rgbClr val="222222"/>
                </a:solidFill>
              </a:rPr>
              <a:t>Car accident reporting isn't just about what's visible. It's about stitching together a story from multiple angles – something real-life insurance leans heavily on but is a rarity on the net.</a:t>
            </a:r>
            <a:br>
              <a:rPr lang="en" sz="1400">
                <a:solidFill>
                  <a:srgbClr val="222222"/>
                </a:solidFill>
              </a:rPr>
            </a:br>
            <a:br>
              <a:rPr lang="en" sz="1400">
                <a:solidFill>
                  <a:srgbClr val="222222"/>
                </a:solidFill>
              </a:rPr>
            </a:br>
            <a:r>
              <a:rPr lang="en" sz="1400">
                <a:solidFill>
                  <a:srgbClr val="222222"/>
                </a:solidFill>
              </a:rPr>
              <a:t>PURPOSE:</a:t>
            </a:r>
            <a:endParaRPr sz="14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rgbClr val="222222"/>
                </a:solidFill>
              </a:rPr>
              <a:t>Explain the transformative impact of GPT-4V on the insurance industry, especially in vehicle damage evaluation and reporting.</a:t>
            </a:r>
            <a:endParaRPr sz="14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22222"/>
                </a:solidFill>
              </a:rPr>
              <a:t>TALKING POINTS</a:t>
            </a:r>
            <a:endParaRPr sz="14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22222"/>
                </a:solidFill>
              </a:rPr>
              <a:t>• The potential of machine-assisted vehicle damage assessment following an accident.</a:t>
            </a:r>
            <a:endParaRPr sz="14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22222"/>
                </a:solidFill>
              </a:rPr>
              <a:t>• How GPT-4V can estimate the depth of damage, offer insights into the context, and even provide repair cost hints.</a:t>
            </a:r>
            <a:endParaRPr sz="14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22222"/>
                </a:solidFill>
              </a:rPr>
              <a:t>• The enhanced capabilities of GPT-4V in insurance reporting, emphasizing its ability to identify car details even when damaged.</a:t>
            </a:r>
            <a:endParaRPr sz="14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22222"/>
                </a:solidFill>
              </a:rPr>
              <a:t>TEACHING TIPS</a:t>
            </a:r>
            <a:endParaRPr sz="14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22222"/>
                </a:solidFill>
              </a:rPr>
              <a:t>• Present a comparison between traditional human-assessed damage reports and machine-assisted ones.</a:t>
            </a:r>
            <a:endParaRPr sz="14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222222"/>
                </a:solidFill>
              </a:rPr>
              <a:t>• Discuss the advantages in terms of speed, accuracy, and objectivity when using a system like GPT-4V.</a:t>
            </a:r>
            <a:endParaRPr sz="1400">
              <a:solidFill>
                <a:srgbClr val="22222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" sz="1400">
                <a:solidFill>
                  <a:srgbClr val="222222"/>
                </a:solidFill>
              </a:rPr>
              <a:t>• Engage the audience with a question such as, "How would you feel trusting a machine with your car's damage evaluation?"</a:t>
            </a:r>
            <a:endParaRPr sz="1400">
              <a:solidFill>
                <a:srgbClr val="22222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e1c7562dda_0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2e1c7562dda_0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Highlight the capabilities of GPT-4V in the context of fact-checking for news and social media by showcasing its integration with search engines like Bing for image-based queries.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TALKING POINTS: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Emphasize the prevalent issue of misinformation on social media platforms.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Note how malicious actors use misleading visuals, including outdated footage or even video game scenes, to manipulate public sentiment.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Discuss the potential of GPT-4V, when paired with search tools, to swiftly detect and mitigate the spread of such deceptive content.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TEACHING TIPS: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Encourage learners to consider the importance of accurate information in today's digital age.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Point out the two different prompts to highlight the model's response variability based on available context.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• Use the image results to demonstrate the practical application of the tool in a real-world scenario.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e1c7562dda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e1c7562dda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e1c7562dda_0_5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e1c7562dda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e1c7562dda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e1c7562dda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e1c7562dda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e1c7562dda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PURPOSE: </a:t>
            </a:r>
            <a:r>
              <a:rPr lang="en"/>
              <a:t>Introduce GPT-4o, highlighting its speed and conversational capabilities.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TALKING POINTS: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GPT-4o performs similarly to GPT-4V, but it is significantly faster.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increased speed leads to a more immersive experience where users can have more fluid conversations with the model.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Encourage the audience to watch the linked video from OpenAI, which showcases the conversational capabilities of GPT-4o.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TEACHING TIPS: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Emphasize the practical implications of the increased speed in real-world applications.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Discuss potential use cases where the enhanced speed of GPT-4o could be particularly beneficial.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Highlight how this technology may lead to users having an AI assistant that can see and hear the things they are seeing and hearing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Suggest viewers think about how they might leverage GPT-4o's speed in their own projects or interactions.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e1c7562dda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2e1c7562dda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e1c7562dda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2e1c7562dda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e1c7562dda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2e1c7562dda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</a:rPr>
              <a:t>SOLO ACTIVITY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Go through the instructions - provide a quick demo if students are confused.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Students complete activity. Monitor their progress and answer questions throughout.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Debrief after the activity: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/>
              <a:t>After reviewing ChatGPT's analysis, what discrepancies, if any, did you find between the items listed on the receipt and the actual items in the grocery basket?</a:t>
            </a:r>
            <a:endParaRPr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"/>
              <a:t>How might the discrepancies found during this exercise impact the customer experience, and what steps could be taken to prevent such issues?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e1c7562dda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2e1c7562dda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e1c7562dda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g2e1c7562dda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Ask participants to reflect on their own, either in their own heads or by jotting down notes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- If they would like to share their reflections, let them know they can do so in the Zoom chat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e1c7562dda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2e1c7562dda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e1c7562dda_0_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g2e1c7562dda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1c7562dda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2e1c7562dda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e1c7562dda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g2e1c7562dda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e1c7562dda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2e1c7562dd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We’re going to start with a case study from Moody’s, the ratings agency. This is an example of an LLM-powered business application.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1c7562dda_0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2e1c7562dda_0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We’re going to start with a case study from Moody’s, the ratings agency. This is an example of an LLM-powered business application.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e1c7562dda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2e1c7562dda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We’re going to start with a case study from Moody’s, the ratings agency. This is an example of an LLM-powered business application.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e1c7562dda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g2e1c7562dda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We’re going to start with a case study from Moody’s, the ratings agency. This is an example of an LLM-powered business application.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 Note">
  <p:cSld name="TITLE_AND_BODY_9_4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8"/>
          <p:cNvSpPr txBox="1"/>
          <p:nvPr/>
        </p:nvSpPr>
        <p:spPr>
          <a:xfrm flipH="1">
            <a:off x="0" y="-50"/>
            <a:ext cx="685800" cy="5143500"/>
          </a:xfrm>
          <a:prstGeom prst="rect">
            <a:avLst/>
          </a:prstGeom>
          <a:solidFill>
            <a:srgbClr val="E41A2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" name="Google Shape;12;p28"/>
          <p:cNvSpPr txBox="1"/>
          <p:nvPr>
            <p:ph type="title"/>
          </p:nvPr>
        </p:nvSpPr>
        <p:spPr>
          <a:xfrm>
            <a:off x="914400" y="457200"/>
            <a:ext cx="7532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b="1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" name="Google Shape;13;p28"/>
          <p:cNvSpPr txBox="1"/>
          <p:nvPr>
            <p:ph idx="1" type="body"/>
          </p:nvPr>
        </p:nvSpPr>
        <p:spPr>
          <a:xfrm>
            <a:off x="914400" y="1190625"/>
            <a:ext cx="7532100" cy="3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⮕"/>
              <a:defRPr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4" name="Google Shape;14;p28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GA-Cog-900.png" id="15" name="Google Shape;1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8"/>
          <p:cNvSpPr txBox="1"/>
          <p:nvPr/>
        </p:nvSpPr>
        <p:spPr>
          <a:xfrm rot="-5400000">
            <a:off x="-2262150" y="1504625"/>
            <a:ext cx="533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" sz="2000" u="none" cap="none" strike="noStrike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FOR PRESENTER USE ONLY</a:t>
            </a:r>
            <a:endParaRPr b="0" i="0" sz="2000" u="none" cap="none" strike="noStrike">
              <a:solidFill>
                <a:srgbClr val="FFFFFF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36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TITLE_AND_BODY_8_2_2_1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7"/>
          <p:cNvSpPr/>
          <p:nvPr/>
        </p:nvSpPr>
        <p:spPr>
          <a:xfrm>
            <a:off x="100" y="4610100"/>
            <a:ext cx="9144000" cy="53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37"/>
          <p:cNvPicPr preferRelativeResize="0"/>
          <p:nvPr/>
        </p:nvPicPr>
        <p:blipFill rotWithShape="1">
          <a:blip r:embed="rId2">
            <a:alphaModFix/>
          </a:blip>
          <a:srcRect b="31600" l="0" r="0" t="42312"/>
          <a:stretch/>
        </p:blipFill>
        <p:spPr>
          <a:xfrm>
            <a:off x="2494700" y="2300813"/>
            <a:ext cx="4154800" cy="5418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 - Quote">
  <p:cSld name="MAIN_POINT_1_1_1_2"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8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38"/>
          <p:cNvSpPr txBox="1"/>
          <p:nvPr/>
        </p:nvSpPr>
        <p:spPr>
          <a:xfrm>
            <a:off x="-360950" y="-1644300"/>
            <a:ext cx="2611800" cy="6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0"/>
              <a:buFont typeface="Arial"/>
              <a:buNone/>
            </a:pPr>
            <a:r>
              <a:rPr b="1" i="0" lang="en" sz="40000" u="none" cap="none" strike="noStrike">
                <a:solidFill>
                  <a:schemeClr val="accent2"/>
                </a:solidFill>
                <a:latin typeface="Brygada 1918"/>
                <a:ea typeface="Brygada 1918"/>
                <a:cs typeface="Brygada 1918"/>
                <a:sym typeface="Brygada 1918"/>
              </a:rPr>
              <a:t>“</a:t>
            </a:r>
            <a:endParaRPr b="1" i="0" sz="40000" u="none" cap="none" strike="noStrike">
              <a:solidFill>
                <a:schemeClr val="accent2"/>
              </a:solidFill>
              <a:latin typeface="Brygada 1918"/>
              <a:ea typeface="Brygada 1918"/>
              <a:cs typeface="Brygada 1918"/>
              <a:sym typeface="Brygada 1918"/>
            </a:endParaRPr>
          </a:p>
        </p:txBody>
      </p:sp>
      <p:sp>
        <p:nvSpPr>
          <p:cNvPr id="87" name="Google Shape;87;p38"/>
          <p:cNvSpPr txBox="1"/>
          <p:nvPr>
            <p:ph type="ctrTitle"/>
          </p:nvPr>
        </p:nvSpPr>
        <p:spPr>
          <a:xfrm>
            <a:off x="2051675" y="457200"/>
            <a:ext cx="6177900" cy="2300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8" name="Google Shape;88;p38"/>
          <p:cNvSpPr txBox="1"/>
          <p:nvPr>
            <p:ph idx="1" type="subTitle"/>
          </p:nvPr>
        </p:nvSpPr>
        <p:spPr>
          <a:xfrm>
            <a:off x="2051675" y="2985800"/>
            <a:ext cx="43419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descr="GA-Cog-900.png" id="89" name="Google Shape;89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38"/>
          <p:cNvSpPr txBox="1"/>
          <p:nvPr>
            <p:ph idx="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 - Content Option 2">
  <p:cSld name="TITLE_1_1_2_1_1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-Cog-900.png" id="92" name="Google Shape;92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9"/>
          <p:cNvSpPr txBox="1"/>
          <p:nvPr/>
        </p:nvSpPr>
        <p:spPr>
          <a:xfrm flipH="1">
            <a:off x="0" y="-50"/>
            <a:ext cx="685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4" name="Google Shape;94;p39"/>
          <p:cNvSpPr txBox="1"/>
          <p:nvPr>
            <p:ph type="title"/>
          </p:nvPr>
        </p:nvSpPr>
        <p:spPr>
          <a:xfrm>
            <a:off x="1142150" y="457200"/>
            <a:ext cx="754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95" name="Google Shape;95;p39"/>
          <p:cNvSpPr txBox="1"/>
          <p:nvPr>
            <p:ph idx="1" type="body"/>
          </p:nvPr>
        </p:nvSpPr>
        <p:spPr>
          <a:xfrm>
            <a:off x="1142150" y="1143850"/>
            <a:ext cx="7544700" cy="10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⮕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96" name="Google Shape;96;p39"/>
          <p:cNvSpPr/>
          <p:nvPr>
            <p:ph idx="2" type="pic"/>
          </p:nvPr>
        </p:nvSpPr>
        <p:spPr>
          <a:xfrm>
            <a:off x="1142100" y="2575550"/>
            <a:ext cx="7544700" cy="1848000"/>
          </a:xfrm>
          <a:prstGeom prst="rect">
            <a:avLst/>
          </a:prstGeom>
          <a:noFill/>
          <a:ln>
            <a:noFill/>
          </a:ln>
        </p:spPr>
      </p:sp>
      <p:sp>
        <p:nvSpPr>
          <p:cNvPr id="97" name="Google Shape;97;p39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 - Example">
  <p:cSld name="TITLE_1_1_2_1_1_1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-Cog-900.png" id="99" name="Google Shape;99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40"/>
          <p:cNvSpPr txBox="1"/>
          <p:nvPr/>
        </p:nvSpPr>
        <p:spPr>
          <a:xfrm flipH="1">
            <a:off x="0" y="-50"/>
            <a:ext cx="685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1" name="Google Shape;101;p40"/>
          <p:cNvSpPr txBox="1"/>
          <p:nvPr>
            <p:ph type="title"/>
          </p:nvPr>
        </p:nvSpPr>
        <p:spPr>
          <a:xfrm>
            <a:off x="1142150" y="457200"/>
            <a:ext cx="6175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pic>
        <p:nvPicPr>
          <p:cNvPr id="102" name="Google Shape;10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3788" y="182962"/>
            <a:ext cx="1003025" cy="95886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40"/>
          <p:cNvSpPr/>
          <p:nvPr>
            <p:ph idx="2" type="pic"/>
          </p:nvPr>
        </p:nvSpPr>
        <p:spPr>
          <a:xfrm>
            <a:off x="5740500" y="1469575"/>
            <a:ext cx="2946300" cy="2946300"/>
          </a:xfrm>
          <a:prstGeom prst="rect">
            <a:avLst/>
          </a:prstGeom>
          <a:noFill/>
          <a:ln>
            <a:noFill/>
          </a:ln>
        </p:spPr>
      </p:sp>
      <p:sp>
        <p:nvSpPr>
          <p:cNvPr id="104" name="Google Shape;104;p40"/>
          <p:cNvSpPr txBox="1"/>
          <p:nvPr>
            <p:ph idx="1" type="body"/>
          </p:nvPr>
        </p:nvSpPr>
        <p:spPr>
          <a:xfrm>
            <a:off x="1142150" y="1143850"/>
            <a:ext cx="3933300" cy="23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⮕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05" name="Google Shape;105;p40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nowledge Check">
  <p:cSld name="TITLE_1_1_1_2_1_1_1_1_2_1_1_1_1_1_1">
    <p:bg>
      <p:bgPr>
        <a:solidFill>
          <a:schemeClr val="lt2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1"/>
          <p:cNvSpPr txBox="1"/>
          <p:nvPr/>
        </p:nvSpPr>
        <p:spPr>
          <a:xfrm flipH="1">
            <a:off x="0" y="-50"/>
            <a:ext cx="6858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8" name="Google Shape;108;p41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GA-Cog-900.png" id="109" name="Google Shape;10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1"/>
          <p:cNvSpPr txBox="1"/>
          <p:nvPr/>
        </p:nvSpPr>
        <p:spPr>
          <a:xfrm>
            <a:off x="1142150" y="457200"/>
            <a:ext cx="634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22222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Knowledge Check:</a:t>
            </a:r>
            <a:endParaRPr b="1" i="0" sz="2000" u="none" cap="none" strike="noStrike">
              <a:solidFill>
                <a:srgbClr val="22222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1" name="Google Shape;111;p41"/>
          <p:cNvSpPr txBox="1"/>
          <p:nvPr>
            <p:ph idx="1" type="subTitle"/>
          </p:nvPr>
        </p:nvSpPr>
        <p:spPr>
          <a:xfrm>
            <a:off x="1142150" y="946900"/>
            <a:ext cx="63495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Condensed"/>
              <a:buNone/>
              <a:defRPr b="1"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2" name="Google Shape;11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3776" y="247963"/>
            <a:ext cx="1003024" cy="8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41"/>
          <p:cNvSpPr txBox="1"/>
          <p:nvPr>
            <p:ph idx="2" type="body"/>
          </p:nvPr>
        </p:nvSpPr>
        <p:spPr>
          <a:xfrm>
            <a:off x="1142150" y="1600200"/>
            <a:ext cx="6349500" cy="23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⮕"/>
              <a:defRPr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2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42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GA-Cog-900.png" id="117" name="Google Shape;11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2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20dfd21cd3b_0_17"/>
          <p:cNvPicPr preferRelativeResize="0"/>
          <p:nvPr/>
        </p:nvPicPr>
        <p:blipFill rotWithShape="1">
          <a:blip r:embed="rId2">
            <a:alphaModFix amt="34000"/>
          </a:blip>
          <a:srcRect b="-33333" l="0" r="-33351" t="0"/>
          <a:stretch/>
        </p:blipFill>
        <p:spPr>
          <a:xfrm>
            <a:off x="3329050" y="1168750"/>
            <a:ext cx="6858900" cy="685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25" name="Google Shape;125;g20dfd21cd3b_0_17"/>
          <p:cNvSpPr/>
          <p:nvPr/>
        </p:nvSpPr>
        <p:spPr>
          <a:xfrm>
            <a:off x="8458200" y="0"/>
            <a:ext cx="685800" cy="5143500"/>
          </a:xfrm>
          <a:prstGeom prst="rect">
            <a:avLst/>
          </a:prstGeom>
          <a:solidFill>
            <a:srgbClr val="E41A2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" name="Google Shape;126;g20dfd21cd3b_0_17"/>
          <p:cNvGrpSpPr/>
          <p:nvPr/>
        </p:nvGrpSpPr>
        <p:grpSpPr>
          <a:xfrm>
            <a:off x="8668400" y="2593628"/>
            <a:ext cx="265400" cy="2345202"/>
            <a:chOff x="5434475" y="2630351"/>
            <a:chExt cx="265400" cy="2345202"/>
          </a:xfrm>
        </p:grpSpPr>
        <p:pic>
          <p:nvPicPr>
            <p:cNvPr id="127" name="Google Shape;127;g20dfd21cd3b_0_17"/>
            <p:cNvPicPr preferRelativeResize="0"/>
            <p:nvPr/>
          </p:nvPicPr>
          <p:blipFill rotWithShape="1">
            <a:blip r:embed="rId3">
              <a:alphaModFix/>
            </a:blip>
            <a:srcRect b="22952" l="16307" r="4068" t="22306"/>
            <a:stretch/>
          </p:blipFill>
          <p:spPr>
            <a:xfrm rot="-5400000">
              <a:off x="4543963" y="3520863"/>
              <a:ext cx="2046424" cy="2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eneral Assembly Logo Transparent" id="128" name="Google Shape;128;g20dfd21cd3b_0_17"/>
            <p:cNvPicPr preferRelativeResize="0"/>
            <p:nvPr/>
          </p:nvPicPr>
          <p:blipFill rotWithShape="1">
            <a:blip r:embed="rId4">
              <a:alphaModFix/>
            </a:blip>
            <a:srcRect b="0" l="0" r="65518" t="0"/>
            <a:stretch/>
          </p:blipFill>
          <p:spPr>
            <a:xfrm rot="-5400000">
              <a:off x="5427967" y="4703747"/>
              <a:ext cx="278436" cy="2651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Google Shape;129;g20dfd21cd3b_0_17"/>
          <p:cNvSpPr txBox="1"/>
          <p:nvPr>
            <p:ph type="ctrTitle"/>
          </p:nvPr>
        </p:nvSpPr>
        <p:spPr>
          <a:xfrm>
            <a:off x="457200" y="3383050"/>
            <a:ext cx="6428700" cy="11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30" name="Google Shape;130;g20dfd21cd3b_0_17"/>
          <p:cNvSpPr/>
          <p:nvPr/>
        </p:nvSpPr>
        <p:spPr>
          <a:xfrm>
            <a:off x="562300" y="4713900"/>
            <a:ext cx="1219200" cy="42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20dfd21cd3b_0_17"/>
          <p:cNvSpPr txBox="1"/>
          <p:nvPr/>
        </p:nvSpPr>
        <p:spPr>
          <a:xfrm>
            <a:off x="457200" y="2593625"/>
            <a:ext cx="642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E41F2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Generative</a:t>
            </a:r>
            <a:r>
              <a:rPr b="1" lang="en" sz="4800">
                <a:solidFill>
                  <a:srgbClr val="E41F2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AI </a:t>
            </a:r>
            <a:endParaRPr b="1" sz="4800">
              <a:solidFill>
                <a:srgbClr val="E41F2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Objectives">
  <p:cSld name="TITLE_AND_BODY_10_1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0dfd21cd3b_0_26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g20dfd21cd3b_0_26"/>
          <p:cNvSpPr/>
          <p:nvPr/>
        </p:nvSpPr>
        <p:spPr>
          <a:xfrm>
            <a:off x="5838025" y="0"/>
            <a:ext cx="3306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g20dfd21cd3b_0_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61782" y="1488900"/>
            <a:ext cx="2058478" cy="19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20dfd21cd3b_0_26"/>
          <p:cNvSpPr txBox="1"/>
          <p:nvPr/>
        </p:nvSpPr>
        <p:spPr>
          <a:xfrm>
            <a:off x="457200" y="312300"/>
            <a:ext cx="506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Barlow Condensed"/>
                <a:ea typeface="Barlow Condensed"/>
                <a:cs typeface="Barlow Condensed"/>
                <a:sym typeface="Barlow Condensed"/>
              </a:rPr>
              <a:t>LEARNING OBJECTIVES</a:t>
            </a:r>
            <a:endParaRPr b="1" sz="30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7" name="Google Shape;137;g20dfd21cd3b_0_26"/>
          <p:cNvSpPr txBox="1"/>
          <p:nvPr/>
        </p:nvSpPr>
        <p:spPr>
          <a:xfrm>
            <a:off x="457200" y="958800"/>
            <a:ext cx="5139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222222"/>
                </a:solidFill>
                <a:latin typeface="Nunito"/>
                <a:ea typeface="Nunito"/>
                <a:cs typeface="Nunito"/>
                <a:sym typeface="Nunito"/>
              </a:rPr>
              <a:t>By the end of the lesson, you will be able to…</a:t>
            </a:r>
            <a:endParaRPr sz="1800">
              <a:solidFill>
                <a:srgbClr val="22222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 - Quote">
  <p:cSld name="MAIN_POINT_1_1_1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0dfd21cd3b_0_32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g20dfd21cd3b_0_32"/>
          <p:cNvSpPr txBox="1"/>
          <p:nvPr/>
        </p:nvSpPr>
        <p:spPr>
          <a:xfrm>
            <a:off x="-360950" y="-1644300"/>
            <a:ext cx="2611800" cy="63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0">
                <a:solidFill>
                  <a:schemeClr val="accent2"/>
                </a:solidFill>
                <a:latin typeface="Brygada 1918"/>
                <a:ea typeface="Brygada 1918"/>
                <a:cs typeface="Brygada 1918"/>
                <a:sym typeface="Brygada 1918"/>
              </a:rPr>
              <a:t>“</a:t>
            </a:r>
            <a:endParaRPr b="1" sz="40000">
              <a:solidFill>
                <a:schemeClr val="accent2"/>
              </a:solidFill>
              <a:latin typeface="Brygada 1918"/>
              <a:ea typeface="Brygada 1918"/>
              <a:cs typeface="Brygada 1918"/>
              <a:sym typeface="Brygada 1918"/>
            </a:endParaRPr>
          </a:p>
        </p:txBody>
      </p:sp>
      <p:sp>
        <p:nvSpPr>
          <p:cNvPr id="141" name="Google Shape;141;g20dfd21cd3b_0_32"/>
          <p:cNvSpPr txBox="1"/>
          <p:nvPr>
            <p:ph type="ctrTitle"/>
          </p:nvPr>
        </p:nvSpPr>
        <p:spPr>
          <a:xfrm>
            <a:off x="2051675" y="457200"/>
            <a:ext cx="6177900" cy="2300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2" name="Google Shape;142;g20dfd21cd3b_0_32"/>
          <p:cNvSpPr txBox="1"/>
          <p:nvPr>
            <p:ph idx="1" type="subTitle"/>
          </p:nvPr>
        </p:nvSpPr>
        <p:spPr>
          <a:xfrm>
            <a:off x="2051675" y="2985800"/>
            <a:ext cx="4341900" cy="316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descr="GA-Cog-900.png" id="143" name="Google Shape;143;g20dfd21cd3b_0_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0dfd21cd3b_0_32"/>
          <p:cNvSpPr txBox="1"/>
          <p:nvPr>
            <p:ph idx="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 - Divider">
  <p:cSld name="TITLE_1_1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0dfd21cd3b_0_39"/>
          <p:cNvSpPr/>
          <p:nvPr/>
        </p:nvSpPr>
        <p:spPr>
          <a:xfrm>
            <a:off x="0" y="4524625"/>
            <a:ext cx="2451600" cy="6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147" name="Google Shape;147;g20dfd21cd3b_0_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g20dfd21cd3b_0_39"/>
          <p:cNvPicPr preferRelativeResize="0"/>
          <p:nvPr/>
        </p:nvPicPr>
        <p:blipFill rotWithShape="1">
          <a:blip r:embed="rId3">
            <a:alphaModFix amt="38000"/>
          </a:blip>
          <a:srcRect b="-44795" l="7279" r="-59255" t="-7156"/>
          <a:stretch/>
        </p:blipFill>
        <p:spPr>
          <a:xfrm>
            <a:off x="4971150" y="-542300"/>
            <a:ext cx="8258400" cy="825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9" name="Google Shape;149;g20dfd21cd3b_0_39"/>
          <p:cNvSpPr txBox="1"/>
          <p:nvPr>
            <p:ph type="ctrTitle"/>
          </p:nvPr>
        </p:nvSpPr>
        <p:spPr>
          <a:xfrm>
            <a:off x="1028700" y="3520150"/>
            <a:ext cx="6174600" cy="11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50" name="Google Shape;150;g20dfd21cd3b_0_39"/>
          <p:cNvSpPr txBox="1"/>
          <p:nvPr/>
        </p:nvSpPr>
        <p:spPr>
          <a:xfrm flipH="1">
            <a:off x="0" y="-50"/>
            <a:ext cx="685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1" name="Google Shape;151;g20dfd21cd3b_0_39"/>
          <p:cNvSpPr txBox="1"/>
          <p:nvPr/>
        </p:nvSpPr>
        <p:spPr>
          <a:xfrm>
            <a:off x="1028700" y="2440916"/>
            <a:ext cx="811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rgbClr val="3DBED4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LEARN</a:t>
            </a:r>
            <a:endParaRPr b="1" sz="10000">
              <a:solidFill>
                <a:srgbClr val="3DBED4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152" name="Google Shape;152;g20dfd21cd3b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0850" y="651625"/>
            <a:ext cx="1143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2"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9"/>
          <p:cNvPicPr preferRelativeResize="0"/>
          <p:nvPr/>
        </p:nvPicPr>
        <p:blipFill rotWithShape="1">
          <a:blip r:embed="rId2">
            <a:alphaModFix amt="34000"/>
          </a:blip>
          <a:srcRect b="-33333" l="0" r="-33351" t="0"/>
          <a:stretch/>
        </p:blipFill>
        <p:spPr>
          <a:xfrm>
            <a:off x="3329050" y="1168750"/>
            <a:ext cx="6858900" cy="685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" name="Google Shape;19;p29"/>
          <p:cNvSpPr/>
          <p:nvPr/>
        </p:nvSpPr>
        <p:spPr>
          <a:xfrm>
            <a:off x="8458200" y="0"/>
            <a:ext cx="685800" cy="5143500"/>
          </a:xfrm>
          <a:prstGeom prst="rect">
            <a:avLst/>
          </a:prstGeom>
          <a:solidFill>
            <a:srgbClr val="E41A2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" name="Google Shape;20;p29"/>
          <p:cNvGrpSpPr/>
          <p:nvPr/>
        </p:nvGrpSpPr>
        <p:grpSpPr>
          <a:xfrm>
            <a:off x="8668400" y="2593628"/>
            <a:ext cx="265400" cy="2345202"/>
            <a:chOff x="5434475" y="2630351"/>
            <a:chExt cx="265400" cy="2345202"/>
          </a:xfrm>
        </p:grpSpPr>
        <p:pic>
          <p:nvPicPr>
            <p:cNvPr id="21" name="Google Shape;21;p29"/>
            <p:cNvPicPr preferRelativeResize="0"/>
            <p:nvPr/>
          </p:nvPicPr>
          <p:blipFill rotWithShape="1">
            <a:blip r:embed="rId3">
              <a:alphaModFix/>
            </a:blip>
            <a:srcRect b="22951" l="16306" r="4067" t="22306"/>
            <a:stretch/>
          </p:blipFill>
          <p:spPr>
            <a:xfrm rot="-5400000">
              <a:off x="4543963" y="3520863"/>
              <a:ext cx="2046424" cy="2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eneral Assembly Logo Transparent" id="22" name="Google Shape;22;p29"/>
            <p:cNvPicPr preferRelativeResize="0"/>
            <p:nvPr/>
          </p:nvPicPr>
          <p:blipFill rotWithShape="1">
            <a:blip r:embed="rId4">
              <a:alphaModFix/>
            </a:blip>
            <a:srcRect b="0" l="0" r="65517" t="0"/>
            <a:stretch/>
          </p:blipFill>
          <p:spPr>
            <a:xfrm rot="-5400000">
              <a:off x="5427967" y="4703747"/>
              <a:ext cx="278436" cy="2651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Google Shape;23;p29"/>
          <p:cNvSpPr txBox="1"/>
          <p:nvPr>
            <p:ph type="ctrTitle"/>
          </p:nvPr>
        </p:nvSpPr>
        <p:spPr>
          <a:xfrm>
            <a:off x="457200" y="3383050"/>
            <a:ext cx="6428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24" name="Google Shape;24;p29"/>
          <p:cNvSpPr/>
          <p:nvPr/>
        </p:nvSpPr>
        <p:spPr>
          <a:xfrm>
            <a:off x="562300" y="4713900"/>
            <a:ext cx="1219200" cy="42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9"/>
          <p:cNvSpPr txBox="1"/>
          <p:nvPr/>
        </p:nvSpPr>
        <p:spPr>
          <a:xfrm>
            <a:off x="457200" y="2593625"/>
            <a:ext cx="642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E41F2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Generative AI </a:t>
            </a:r>
            <a:endParaRPr b="1" i="0" sz="4800" u="none" cap="none" strike="noStrike">
              <a:solidFill>
                <a:srgbClr val="E41F2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 - Content Option 1">
  <p:cSld name="TITLE_1_1_2"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-Cog-900.png" id="154" name="Google Shape;154;g20dfd21cd3b_0_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0dfd21cd3b_0_47"/>
          <p:cNvSpPr txBox="1"/>
          <p:nvPr/>
        </p:nvSpPr>
        <p:spPr>
          <a:xfrm flipH="1">
            <a:off x="0" y="-50"/>
            <a:ext cx="685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56" name="Google Shape;156;g20dfd21cd3b_0_47"/>
          <p:cNvSpPr txBox="1"/>
          <p:nvPr>
            <p:ph type="title"/>
          </p:nvPr>
        </p:nvSpPr>
        <p:spPr>
          <a:xfrm>
            <a:off x="1142150" y="457200"/>
            <a:ext cx="7544700" cy="4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57" name="Google Shape;157;g20dfd21cd3b_0_47"/>
          <p:cNvSpPr txBox="1"/>
          <p:nvPr>
            <p:ph idx="1" type="body"/>
          </p:nvPr>
        </p:nvSpPr>
        <p:spPr>
          <a:xfrm>
            <a:off x="1142150" y="1143850"/>
            <a:ext cx="3933300" cy="2326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⮕"/>
              <a:defRPr sz="1400"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58" name="Google Shape;158;g20dfd21cd3b_0_47"/>
          <p:cNvSpPr/>
          <p:nvPr>
            <p:ph idx="2" type="pic"/>
          </p:nvPr>
        </p:nvSpPr>
        <p:spPr>
          <a:xfrm>
            <a:off x="5242200" y="979025"/>
            <a:ext cx="3444600" cy="3444600"/>
          </a:xfrm>
          <a:prstGeom prst="rect">
            <a:avLst/>
          </a:prstGeom>
          <a:noFill/>
          <a:ln>
            <a:noFill/>
          </a:ln>
        </p:spPr>
      </p:sp>
      <p:sp>
        <p:nvSpPr>
          <p:cNvPr id="159" name="Google Shape;159;g20dfd21cd3b_0_47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 - Content Option 2">
  <p:cSld name="TITLE_1_1_2_1_1">
    <p:bg>
      <p:bgPr>
        <a:solidFill>
          <a:schemeClr val="lt1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-Cog-900.png" id="161" name="Google Shape;161;g20dfd21cd3b_0_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g20dfd21cd3b_0_54"/>
          <p:cNvSpPr txBox="1"/>
          <p:nvPr/>
        </p:nvSpPr>
        <p:spPr>
          <a:xfrm flipH="1">
            <a:off x="0" y="-50"/>
            <a:ext cx="685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63" name="Google Shape;163;g20dfd21cd3b_0_54"/>
          <p:cNvSpPr txBox="1"/>
          <p:nvPr>
            <p:ph type="title"/>
          </p:nvPr>
        </p:nvSpPr>
        <p:spPr>
          <a:xfrm>
            <a:off x="1142150" y="457200"/>
            <a:ext cx="7544700" cy="4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64" name="Google Shape;164;g20dfd21cd3b_0_54"/>
          <p:cNvSpPr txBox="1"/>
          <p:nvPr>
            <p:ph idx="1" type="body"/>
          </p:nvPr>
        </p:nvSpPr>
        <p:spPr>
          <a:xfrm>
            <a:off x="1142150" y="1143850"/>
            <a:ext cx="7544700" cy="10530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⮕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65" name="Google Shape;165;g20dfd21cd3b_0_54"/>
          <p:cNvSpPr/>
          <p:nvPr>
            <p:ph idx="2" type="pic"/>
          </p:nvPr>
        </p:nvSpPr>
        <p:spPr>
          <a:xfrm>
            <a:off x="1142100" y="2575550"/>
            <a:ext cx="7544700" cy="1848000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g20dfd21cd3b_0_54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 - Example">
  <p:cSld name="TITLE_1_1_2_1_1_1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-Cog-900.png" id="168" name="Google Shape;168;g20dfd21cd3b_0_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0dfd21cd3b_0_61"/>
          <p:cNvSpPr txBox="1"/>
          <p:nvPr/>
        </p:nvSpPr>
        <p:spPr>
          <a:xfrm flipH="1">
            <a:off x="0" y="-50"/>
            <a:ext cx="685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0" name="Google Shape;170;g20dfd21cd3b_0_61"/>
          <p:cNvSpPr txBox="1"/>
          <p:nvPr>
            <p:ph type="title"/>
          </p:nvPr>
        </p:nvSpPr>
        <p:spPr>
          <a:xfrm>
            <a:off x="1142150" y="457200"/>
            <a:ext cx="6175500" cy="4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pic>
        <p:nvPicPr>
          <p:cNvPr id="171" name="Google Shape;171;g20dfd21cd3b_0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3788" y="182962"/>
            <a:ext cx="1003025" cy="95886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20dfd21cd3b_0_61"/>
          <p:cNvSpPr/>
          <p:nvPr>
            <p:ph idx="2" type="pic"/>
          </p:nvPr>
        </p:nvSpPr>
        <p:spPr>
          <a:xfrm>
            <a:off x="5740500" y="1469575"/>
            <a:ext cx="2946300" cy="29463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g20dfd21cd3b_0_61"/>
          <p:cNvSpPr txBox="1"/>
          <p:nvPr>
            <p:ph idx="1" type="body"/>
          </p:nvPr>
        </p:nvSpPr>
        <p:spPr>
          <a:xfrm>
            <a:off x="1142150" y="1143850"/>
            <a:ext cx="3933300" cy="2326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⮕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174" name="Google Shape;174;g20dfd21cd3b_0_61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actice - Divider">
  <p:cSld name="TITLE_1_1_1"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dfd21cd3b_0_69"/>
          <p:cNvSpPr/>
          <p:nvPr/>
        </p:nvSpPr>
        <p:spPr>
          <a:xfrm>
            <a:off x="0" y="4524625"/>
            <a:ext cx="2451600" cy="6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177" name="Google Shape;177;g20dfd21cd3b_0_6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0dfd21cd3b_0_69"/>
          <p:cNvPicPr preferRelativeResize="0"/>
          <p:nvPr/>
        </p:nvPicPr>
        <p:blipFill rotWithShape="1">
          <a:blip r:embed="rId3">
            <a:alphaModFix amt="38000"/>
          </a:blip>
          <a:srcRect b="-44795" l="7279" r="-59255" t="-7156"/>
          <a:stretch/>
        </p:blipFill>
        <p:spPr>
          <a:xfrm>
            <a:off x="4971150" y="-542300"/>
            <a:ext cx="8258400" cy="825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9" name="Google Shape;179;g20dfd21cd3b_0_69"/>
          <p:cNvSpPr txBox="1"/>
          <p:nvPr>
            <p:ph type="ctrTitle"/>
          </p:nvPr>
        </p:nvSpPr>
        <p:spPr>
          <a:xfrm>
            <a:off x="1028700" y="3520150"/>
            <a:ext cx="6174600" cy="11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80" name="Google Shape;180;g20dfd21cd3b_0_69"/>
          <p:cNvSpPr txBox="1"/>
          <p:nvPr/>
        </p:nvSpPr>
        <p:spPr>
          <a:xfrm flipH="1">
            <a:off x="0" y="-50"/>
            <a:ext cx="685800" cy="5143500"/>
          </a:xfrm>
          <a:prstGeom prst="rect">
            <a:avLst/>
          </a:prstGeom>
          <a:solidFill>
            <a:srgbClr val="E41A2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1" name="Google Shape;181;g20dfd21cd3b_0_69"/>
          <p:cNvSpPr txBox="1"/>
          <p:nvPr/>
        </p:nvSpPr>
        <p:spPr>
          <a:xfrm>
            <a:off x="1028700" y="2440725"/>
            <a:ext cx="811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rgbClr val="E41F2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PRACTICE</a:t>
            </a:r>
            <a:endParaRPr b="1" sz="10000">
              <a:solidFill>
                <a:srgbClr val="E41F2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182" name="Google Shape;182;g20dfd21cd3b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9075" y="659200"/>
            <a:ext cx="13716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flect - Divider">
  <p:cSld name="TITLE_1_1_1_1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0dfd21cd3b_0_77"/>
          <p:cNvSpPr/>
          <p:nvPr/>
        </p:nvSpPr>
        <p:spPr>
          <a:xfrm>
            <a:off x="0" y="4524625"/>
            <a:ext cx="2451600" cy="6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A-Cog-900.png" id="185" name="Google Shape;185;g20dfd21cd3b_0_7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0dfd21cd3b_0_77"/>
          <p:cNvPicPr preferRelativeResize="0"/>
          <p:nvPr/>
        </p:nvPicPr>
        <p:blipFill rotWithShape="1">
          <a:blip r:embed="rId3">
            <a:alphaModFix amt="38000"/>
          </a:blip>
          <a:srcRect b="-44795" l="7279" r="-59255" t="-7156"/>
          <a:stretch/>
        </p:blipFill>
        <p:spPr>
          <a:xfrm>
            <a:off x="4971150" y="-542300"/>
            <a:ext cx="8258400" cy="825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7" name="Google Shape;187;g20dfd21cd3b_0_77"/>
          <p:cNvSpPr txBox="1"/>
          <p:nvPr>
            <p:ph type="ctrTitle"/>
          </p:nvPr>
        </p:nvSpPr>
        <p:spPr>
          <a:xfrm>
            <a:off x="1028700" y="3520150"/>
            <a:ext cx="6174600" cy="11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188" name="Google Shape;188;g20dfd21cd3b_0_77"/>
          <p:cNvSpPr txBox="1"/>
          <p:nvPr/>
        </p:nvSpPr>
        <p:spPr>
          <a:xfrm flipH="1">
            <a:off x="0" y="-50"/>
            <a:ext cx="685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g20dfd21cd3b_0_77"/>
          <p:cNvSpPr txBox="1"/>
          <p:nvPr/>
        </p:nvSpPr>
        <p:spPr>
          <a:xfrm>
            <a:off x="1028700" y="2440725"/>
            <a:ext cx="811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0">
                <a:solidFill>
                  <a:srgbClr val="3740B5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REFLECT</a:t>
            </a:r>
            <a:endParaRPr b="1" sz="10000">
              <a:solidFill>
                <a:srgbClr val="3740B5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190" name="Google Shape;190;g20dfd21cd3b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9575" y="666750"/>
            <a:ext cx="1514475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>
  <p:cSld name="TITLE_AND_BODY_8_2_2_1"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0dfd21cd3b_0_85"/>
          <p:cNvSpPr/>
          <p:nvPr/>
        </p:nvSpPr>
        <p:spPr>
          <a:xfrm>
            <a:off x="100" y="4610100"/>
            <a:ext cx="9144000" cy="533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g20dfd21cd3b_0_85"/>
          <p:cNvPicPr preferRelativeResize="0"/>
          <p:nvPr/>
        </p:nvPicPr>
        <p:blipFill rotWithShape="1">
          <a:blip r:embed="rId2">
            <a:alphaModFix/>
          </a:blip>
          <a:srcRect b="31602" l="0" r="0" t="42312"/>
          <a:stretch/>
        </p:blipFill>
        <p:spPr>
          <a:xfrm>
            <a:off x="2494700" y="2300813"/>
            <a:ext cx="4154800" cy="54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0dfd21cd3b_0_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buNone/>
              <a:defRPr sz="13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actice - Content">
  <p:cSld name="TITLE_1_1_1_2_1_2_1_1_1_1_2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dfd21cd3b_0_89"/>
          <p:cNvSpPr txBox="1"/>
          <p:nvPr/>
        </p:nvSpPr>
        <p:spPr>
          <a:xfrm flipH="1">
            <a:off x="0" y="-50"/>
            <a:ext cx="685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7" name="Google Shape;197;g20dfd21cd3b_0_89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chemeClr val="lt1"/>
                </a:solidFill>
              </a:defRPr>
            </a:lvl1pPr>
            <a:lvl2pPr lvl="1" rtl="0" algn="r">
              <a:buNone/>
              <a:defRPr sz="900">
                <a:solidFill>
                  <a:schemeClr val="lt1"/>
                </a:solidFill>
              </a:defRPr>
            </a:lvl2pPr>
            <a:lvl3pPr lvl="2" rtl="0" algn="r">
              <a:buNone/>
              <a:defRPr sz="900">
                <a:solidFill>
                  <a:schemeClr val="lt1"/>
                </a:solidFill>
              </a:defRPr>
            </a:lvl3pPr>
            <a:lvl4pPr lvl="3" rtl="0" algn="r">
              <a:buNone/>
              <a:defRPr sz="900">
                <a:solidFill>
                  <a:schemeClr val="lt1"/>
                </a:solidFill>
              </a:defRPr>
            </a:lvl4pPr>
            <a:lvl5pPr lvl="4" rtl="0" algn="r">
              <a:buNone/>
              <a:defRPr sz="900">
                <a:solidFill>
                  <a:schemeClr val="lt1"/>
                </a:solidFill>
              </a:defRPr>
            </a:lvl5pPr>
            <a:lvl6pPr lvl="5" rtl="0" algn="r">
              <a:buNone/>
              <a:defRPr sz="900">
                <a:solidFill>
                  <a:schemeClr val="lt1"/>
                </a:solidFill>
              </a:defRPr>
            </a:lvl6pPr>
            <a:lvl7pPr lvl="6" rtl="0" algn="r">
              <a:buNone/>
              <a:defRPr sz="900">
                <a:solidFill>
                  <a:schemeClr val="lt1"/>
                </a:solidFill>
              </a:defRPr>
            </a:lvl7pPr>
            <a:lvl8pPr lvl="7" rtl="0" algn="r">
              <a:buNone/>
              <a:defRPr sz="900">
                <a:solidFill>
                  <a:schemeClr val="lt1"/>
                </a:solidFill>
              </a:defRPr>
            </a:lvl8pPr>
            <a:lvl9pPr lvl="8" rtl="0" algn="r">
              <a:buNone/>
              <a:defRPr sz="9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GA-Cog-900.png" id="198" name="Google Shape;198;g20dfd21cd3b_0_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0dfd21cd3b_0_89"/>
          <p:cNvSpPr txBox="1"/>
          <p:nvPr>
            <p:ph type="title"/>
          </p:nvPr>
        </p:nvSpPr>
        <p:spPr>
          <a:xfrm>
            <a:off x="1142150" y="457200"/>
            <a:ext cx="6175500" cy="4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00" name="Google Shape;200;g20dfd21cd3b_0_89"/>
          <p:cNvSpPr txBox="1"/>
          <p:nvPr>
            <p:ph idx="1" type="body"/>
          </p:nvPr>
        </p:nvSpPr>
        <p:spPr>
          <a:xfrm>
            <a:off x="1142150" y="1143850"/>
            <a:ext cx="4402800" cy="2326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Char char="⮕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736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flect - Questions">
  <p:cSld name="TITLE_1_1_1_2_1_2_1_1_2">
    <p:bg>
      <p:bgPr>
        <a:solidFill>
          <a:schemeClr val="lt1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dfd21cd3b_0_95"/>
          <p:cNvSpPr txBox="1"/>
          <p:nvPr/>
        </p:nvSpPr>
        <p:spPr>
          <a:xfrm flipH="1">
            <a:off x="0" y="-50"/>
            <a:ext cx="685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3" name="Google Shape;203;g20dfd21cd3b_0_95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chemeClr val="lt1"/>
                </a:solidFill>
              </a:defRPr>
            </a:lvl1pPr>
            <a:lvl2pPr lvl="1" rtl="0" algn="r">
              <a:buNone/>
              <a:defRPr sz="900">
                <a:solidFill>
                  <a:schemeClr val="lt1"/>
                </a:solidFill>
              </a:defRPr>
            </a:lvl2pPr>
            <a:lvl3pPr lvl="2" rtl="0" algn="r">
              <a:buNone/>
              <a:defRPr sz="900">
                <a:solidFill>
                  <a:schemeClr val="lt1"/>
                </a:solidFill>
              </a:defRPr>
            </a:lvl3pPr>
            <a:lvl4pPr lvl="3" rtl="0" algn="r">
              <a:buNone/>
              <a:defRPr sz="900">
                <a:solidFill>
                  <a:schemeClr val="lt1"/>
                </a:solidFill>
              </a:defRPr>
            </a:lvl4pPr>
            <a:lvl5pPr lvl="4" rtl="0" algn="r">
              <a:buNone/>
              <a:defRPr sz="900">
                <a:solidFill>
                  <a:schemeClr val="lt1"/>
                </a:solidFill>
              </a:defRPr>
            </a:lvl5pPr>
            <a:lvl6pPr lvl="5" rtl="0" algn="r">
              <a:buNone/>
              <a:defRPr sz="900">
                <a:solidFill>
                  <a:schemeClr val="lt1"/>
                </a:solidFill>
              </a:defRPr>
            </a:lvl6pPr>
            <a:lvl7pPr lvl="6" rtl="0" algn="r">
              <a:buNone/>
              <a:defRPr sz="900">
                <a:solidFill>
                  <a:schemeClr val="lt1"/>
                </a:solidFill>
              </a:defRPr>
            </a:lvl7pPr>
            <a:lvl8pPr lvl="7" rtl="0" algn="r">
              <a:buNone/>
              <a:defRPr sz="900">
                <a:solidFill>
                  <a:schemeClr val="lt1"/>
                </a:solidFill>
              </a:defRPr>
            </a:lvl8pPr>
            <a:lvl9pPr lvl="8" rtl="0" algn="r">
              <a:buNone/>
              <a:defRPr sz="9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GA-Cog-900.png" id="204" name="Google Shape;204;g20dfd21cd3b_0_9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20dfd21cd3b_0_95"/>
          <p:cNvSpPr/>
          <p:nvPr/>
        </p:nvSpPr>
        <p:spPr>
          <a:xfrm>
            <a:off x="6369300" y="1520200"/>
            <a:ext cx="2317500" cy="2317500"/>
          </a:xfrm>
          <a:prstGeom prst="ellipse">
            <a:avLst/>
          </a:prstGeom>
          <a:solidFill>
            <a:srgbClr val="3740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0dfd21cd3b_0_95"/>
          <p:cNvSpPr txBox="1"/>
          <p:nvPr/>
        </p:nvSpPr>
        <p:spPr>
          <a:xfrm>
            <a:off x="6459150" y="1909300"/>
            <a:ext cx="2137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Tips for Reflection:</a:t>
            </a:r>
            <a:br>
              <a:rPr b="1" lang="en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</a:br>
            <a:endParaRPr b="1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Think carefully through the questions, provide specific details and examples, and try to break down your thinking. </a:t>
            </a:r>
            <a:endParaRPr sz="12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07" name="Google Shape;207;g20dfd21cd3b_0_95"/>
          <p:cNvSpPr/>
          <p:nvPr/>
        </p:nvSpPr>
        <p:spPr>
          <a:xfrm>
            <a:off x="7686325" y="1149725"/>
            <a:ext cx="672300" cy="672300"/>
          </a:xfrm>
          <a:prstGeom prst="ellipse">
            <a:avLst/>
          </a:prstGeom>
          <a:solidFill>
            <a:srgbClr val="FFCD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g20dfd21cd3b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4175" y="1297575"/>
            <a:ext cx="376601" cy="3766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0dfd21cd3b_0_95"/>
          <p:cNvSpPr txBox="1"/>
          <p:nvPr/>
        </p:nvSpPr>
        <p:spPr>
          <a:xfrm>
            <a:off x="1142200" y="1149725"/>
            <a:ext cx="47988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rgbClr val="222222"/>
                </a:solidFill>
                <a:latin typeface="Nunito"/>
                <a:ea typeface="Nunito"/>
                <a:cs typeface="Nunito"/>
                <a:sym typeface="Nunito"/>
              </a:rPr>
              <a:t>Taking what you learned and what you practiced, answer the following reflection questions. </a:t>
            </a:r>
            <a:endParaRPr>
              <a:solidFill>
                <a:srgbClr val="22222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0" name="Google Shape;210;g20dfd21cd3b_0_95"/>
          <p:cNvSpPr txBox="1"/>
          <p:nvPr>
            <p:ph type="title"/>
          </p:nvPr>
        </p:nvSpPr>
        <p:spPr>
          <a:xfrm>
            <a:off x="1142200" y="457200"/>
            <a:ext cx="4798800" cy="4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11" name="Google Shape;211;g20dfd21cd3b_0_95"/>
          <p:cNvSpPr txBox="1"/>
          <p:nvPr>
            <p:ph idx="1" type="body"/>
          </p:nvPr>
        </p:nvSpPr>
        <p:spPr>
          <a:xfrm>
            <a:off x="1825600" y="1900075"/>
            <a:ext cx="4115400" cy="232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⮕"/>
              <a:defRPr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736">
          <p15:clr>
            <a:srgbClr val="E46962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Knowledge Check">
  <p:cSld name="TITLE_1_1_1_2_1_1_1_1_2_1_1_1_1_1_1">
    <p:bg>
      <p:bgPr>
        <a:solidFill>
          <a:schemeClr val="lt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0dfd21cd3b_0_106"/>
          <p:cNvSpPr txBox="1"/>
          <p:nvPr/>
        </p:nvSpPr>
        <p:spPr>
          <a:xfrm flipH="1">
            <a:off x="0" y="-50"/>
            <a:ext cx="6858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4" name="Google Shape;214;g20dfd21cd3b_0_106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chemeClr val="lt1"/>
                </a:solidFill>
              </a:defRPr>
            </a:lvl1pPr>
            <a:lvl2pPr lvl="1" rtl="0" algn="r">
              <a:buNone/>
              <a:defRPr sz="900">
                <a:solidFill>
                  <a:schemeClr val="lt1"/>
                </a:solidFill>
              </a:defRPr>
            </a:lvl2pPr>
            <a:lvl3pPr lvl="2" rtl="0" algn="r">
              <a:buNone/>
              <a:defRPr sz="900">
                <a:solidFill>
                  <a:schemeClr val="lt1"/>
                </a:solidFill>
              </a:defRPr>
            </a:lvl3pPr>
            <a:lvl4pPr lvl="3" rtl="0" algn="r">
              <a:buNone/>
              <a:defRPr sz="900">
                <a:solidFill>
                  <a:schemeClr val="lt1"/>
                </a:solidFill>
              </a:defRPr>
            </a:lvl4pPr>
            <a:lvl5pPr lvl="4" rtl="0" algn="r">
              <a:buNone/>
              <a:defRPr sz="900">
                <a:solidFill>
                  <a:schemeClr val="lt1"/>
                </a:solidFill>
              </a:defRPr>
            </a:lvl5pPr>
            <a:lvl6pPr lvl="5" rtl="0" algn="r">
              <a:buNone/>
              <a:defRPr sz="900">
                <a:solidFill>
                  <a:schemeClr val="lt1"/>
                </a:solidFill>
              </a:defRPr>
            </a:lvl6pPr>
            <a:lvl7pPr lvl="6" rtl="0" algn="r">
              <a:buNone/>
              <a:defRPr sz="900">
                <a:solidFill>
                  <a:schemeClr val="lt1"/>
                </a:solidFill>
              </a:defRPr>
            </a:lvl7pPr>
            <a:lvl8pPr lvl="7" rtl="0" algn="r">
              <a:buNone/>
              <a:defRPr sz="900">
                <a:solidFill>
                  <a:schemeClr val="lt1"/>
                </a:solidFill>
              </a:defRPr>
            </a:lvl8pPr>
            <a:lvl9pPr lvl="8" rtl="0" algn="r">
              <a:buNone/>
              <a:defRPr sz="9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GA-Cog-900.png" id="215" name="Google Shape;215;g20dfd21cd3b_0_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0dfd21cd3b_0_106"/>
          <p:cNvSpPr txBox="1"/>
          <p:nvPr/>
        </p:nvSpPr>
        <p:spPr>
          <a:xfrm>
            <a:off x="1142150" y="457200"/>
            <a:ext cx="634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22222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Knowledge Check:</a:t>
            </a:r>
            <a:endParaRPr b="1" sz="2000">
              <a:solidFill>
                <a:srgbClr val="22222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217" name="Google Shape;217;g20dfd21cd3b_0_106"/>
          <p:cNvSpPr txBox="1"/>
          <p:nvPr>
            <p:ph idx="1" type="subTitle"/>
          </p:nvPr>
        </p:nvSpPr>
        <p:spPr>
          <a:xfrm>
            <a:off x="1142150" y="946900"/>
            <a:ext cx="6349500" cy="315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Barlow Condensed"/>
              <a:buNone/>
              <a:defRPr b="1" sz="2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000"/>
              </a:spcBef>
              <a:spcAft>
                <a:spcPts val="1000"/>
              </a:spcAft>
              <a:buSzPts val="1400"/>
              <a:buNone/>
              <a:defRPr/>
            </a:lvl9pPr>
          </a:lstStyle>
          <a:p/>
        </p:txBody>
      </p:sp>
      <p:pic>
        <p:nvPicPr>
          <p:cNvPr id="218" name="Google Shape;218;g20dfd21cd3b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3776" y="247963"/>
            <a:ext cx="1003024" cy="8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0dfd21cd3b_0_106"/>
          <p:cNvSpPr txBox="1"/>
          <p:nvPr>
            <p:ph idx="2" type="body"/>
          </p:nvPr>
        </p:nvSpPr>
        <p:spPr>
          <a:xfrm>
            <a:off x="1142150" y="1600200"/>
            <a:ext cx="6349500" cy="2326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⮕"/>
              <a:defRPr/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struction Note">
  <p:cSld name="TITLE_AND_BODY_9_4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0dfd21cd3b_0_114"/>
          <p:cNvSpPr txBox="1"/>
          <p:nvPr/>
        </p:nvSpPr>
        <p:spPr>
          <a:xfrm flipH="1">
            <a:off x="0" y="-50"/>
            <a:ext cx="685800" cy="5143500"/>
          </a:xfrm>
          <a:prstGeom prst="rect">
            <a:avLst/>
          </a:prstGeom>
          <a:solidFill>
            <a:srgbClr val="E41A2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2" name="Google Shape;222;g20dfd21cd3b_0_114"/>
          <p:cNvSpPr txBox="1"/>
          <p:nvPr>
            <p:ph type="title"/>
          </p:nvPr>
        </p:nvSpPr>
        <p:spPr>
          <a:xfrm>
            <a:off x="914400" y="457200"/>
            <a:ext cx="75321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Barlow Condensed"/>
              <a:buNone/>
              <a:defRPr b="1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3" name="Google Shape;223;g20dfd21cd3b_0_114"/>
          <p:cNvSpPr txBox="1"/>
          <p:nvPr>
            <p:ph idx="1" type="body"/>
          </p:nvPr>
        </p:nvSpPr>
        <p:spPr>
          <a:xfrm>
            <a:off x="914400" y="1190625"/>
            <a:ext cx="7532100" cy="333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SzPts val="1000"/>
              <a:buFont typeface="Nunito"/>
              <a:buChar char="⮕"/>
              <a:defRPr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●"/>
              <a:defRPr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Font typeface="Nunito"/>
              <a:buChar char="○"/>
              <a:defRPr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Font typeface="Nunito"/>
              <a:buChar char="■"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24" name="Google Shape;224;g20dfd21cd3b_0_114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GA-Cog-900.png" id="225" name="Google Shape;225;g20dfd21cd3b_0_1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20dfd21cd3b_0_114"/>
          <p:cNvSpPr txBox="1"/>
          <p:nvPr/>
        </p:nvSpPr>
        <p:spPr>
          <a:xfrm rot="-5400000">
            <a:off x="-2262150" y="1504625"/>
            <a:ext cx="533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FOR PRESENTER USE ONLY</a:t>
            </a:r>
            <a:endParaRPr sz="2000">
              <a:solidFill>
                <a:srgbClr val="FFFFFF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736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ing Objectives">
  <p:cSld name="TITLE_AND_BODY_10_1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0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30"/>
          <p:cNvSpPr/>
          <p:nvPr/>
        </p:nvSpPr>
        <p:spPr>
          <a:xfrm>
            <a:off x="5838025" y="0"/>
            <a:ext cx="3306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" name="Google Shape;29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461782" y="1488900"/>
            <a:ext cx="2058478" cy="196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0"/>
          <p:cNvSpPr txBox="1"/>
          <p:nvPr/>
        </p:nvSpPr>
        <p:spPr>
          <a:xfrm>
            <a:off x="457200" y="312300"/>
            <a:ext cx="506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" sz="3000" u="none" cap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LEARNING OBJECTIVES</a:t>
            </a:r>
            <a:endParaRPr b="1" i="0" sz="30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31" name="Google Shape;31;p30"/>
          <p:cNvSpPr txBox="1"/>
          <p:nvPr/>
        </p:nvSpPr>
        <p:spPr>
          <a:xfrm>
            <a:off x="457200" y="958800"/>
            <a:ext cx="5139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222222"/>
                </a:solidFill>
                <a:latin typeface="Nunito"/>
                <a:ea typeface="Nunito"/>
                <a:cs typeface="Nunito"/>
                <a:sym typeface="Nunito"/>
              </a:rPr>
              <a:t>By the end of the lesson, you will be able to…</a:t>
            </a:r>
            <a:endParaRPr b="0" i="0" sz="1800" u="none" cap="none" strike="noStrike">
              <a:solidFill>
                <a:srgbClr val="22222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0dfd21cd3b_0_121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" name="Google Shape;229;g20dfd21cd3b_0_121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GA-Cog-900.png" id="230" name="Google Shape;230;g20dfd21cd3b_0_1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2_1">
    <p:bg>
      <p:bgPr>
        <a:solidFill>
          <a:schemeClr val="lt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g20dfd21cd3b_0_125"/>
          <p:cNvPicPr preferRelativeResize="0"/>
          <p:nvPr/>
        </p:nvPicPr>
        <p:blipFill rotWithShape="1">
          <a:blip r:embed="rId2">
            <a:alphaModFix amt="34000"/>
          </a:blip>
          <a:srcRect b="-33333" l="0" r="-33351" t="0"/>
          <a:stretch/>
        </p:blipFill>
        <p:spPr>
          <a:xfrm>
            <a:off x="3329050" y="1168750"/>
            <a:ext cx="6858900" cy="685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3" name="Google Shape;233;g20dfd21cd3b_0_125"/>
          <p:cNvSpPr/>
          <p:nvPr/>
        </p:nvSpPr>
        <p:spPr>
          <a:xfrm>
            <a:off x="8458200" y="0"/>
            <a:ext cx="685800" cy="5143500"/>
          </a:xfrm>
          <a:prstGeom prst="rect">
            <a:avLst/>
          </a:prstGeom>
          <a:solidFill>
            <a:srgbClr val="E41A2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4" name="Google Shape;234;g20dfd21cd3b_0_125"/>
          <p:cNvGrpSpPr/>
          <p:nvPr/>
        </p:nvGrpSpPr>
        <p:grpSpPr>
          <a:xfrm>
            <a:off x="8668400" y="2593628"/>
            <a:ext cx="265400" cy="2345202"/>
            <a:chOff x="5434475" y="2630351"/>
            <a:chExt cx="265400" cy="2345202"/>
          </a:xfrm>
        </p:grpSpPr>
        <p:pic>
          <p:nvPicPr>
            <p:cNvPr id="235" name="Google Shape;235;g20dfd21cd3b_0_125"/>
            <p:cNvPicPr preferRelativeResize="0"/>
            <p:nvPr/>
          </p:nvPicPr>
          <p:blipFill rotWithShape="1">
            <a:blip r:embed="rId3">
              <a:alphaModFix/>
            </a:blip>
            <a:srcRect b="22952" l="16307" r="4068" t="22306"/>
            <a:stretch/>
          </p:blipFill>
          <p:spPr>
            <a:xfrm rot="-5400000">
              <a:off x="4543963" y="3520863"/>
              <a:ext cx="2046424" cy="2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General Assembly Logo Transparent" id="236" name="Google Shape;236;g20dfd21cd3b_0_125"/>
            <p:cNvPicPr preferRelativeResize="0"/>
            <p:nvPr/>
          </p:nvPicPr>
          <p:blipFill rotWithShape="1">
            <a:blip r:embed="rId4">
              <a:alphaModFix/>
            </a:blip>
            <a:srcRect b="0" l="0" r="65518" t="0"/>
            <a:stretch/>
          </p:blipFill>
          <p:spPr>
            <a:xfrm rot="-5400000">
              <a:off x="5427968" y="4703748"/>
              <a:ext cx="278435" cy="2651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7" name="Google Shape;237;g20dfd21cd3b_0_125"/>
          <p:cNvSpPr txBox="1"/>
          <p:nvPr>
            <p:ph type="ctrTitle"/>
          </p:nvPr>
        </p:nvSpPr>
        <p:spPr>
          <a:xfrm>
            <a:off x="457200" y="3383050"/>
            <a:ext cx="64287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238" name="Google Shape;238;g20dfd21cd3b_0_125"/>
          <p:cNvSpPr/>
          <p:nvPr/>
        </p:nvSpPr>
        <p:spPr>
          <a:xfrm>
            <a:off x="562300" y="4713900"/>
            <a:ext cx="1219200" cy="429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20dfd21cd3b_0_125"/>
          <p:cNvSpPr txBox="1"/>
          <p:nvPr/>
        </p:nvSpPr>
        <p:spPr>
          <a:xfrm>
            <a:off x="457200" y="2593625"/>
            <a:ext cx="642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E41F2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Generative AI </a:t>
            </a:r>
            <a:endParaRPr b="1" i="0" sz="4800" u="none" cap="none" strike="noStrike">
              <a:solidFill>
                <a:srgbClr val="E41F2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 - Divider 1">
  <p:cSld name="TITLE_1_1_3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0dfd21cd3b_0_134"/>
          <p:cNvSpPr/>
          <p:nvPr/>
        </p:nvSpPr>
        <p:spPr>
          <a:xfrm>
            <a:off x="0" y="4524625"/>
            <a:ext cx="2451600" cy="6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A-Cog-900.png" id="242" name="Google Shape;242;g20dfd21cd3b_0_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0dfd21cd3b_0_134"/>
          <p:cNvPicPr preferRelativeResize="0"/>
          <p:nvPr/>
        </p:nvPicPr>
        <p:blipFill rotWithShape="1">
          <a:blip r:embed="rId3">
            <a:alphaModFix amt="38000"/>
          </a:blip>
          <a:srcRect b="-44795" l="7279" r="-59255" t="-7156"/>
          <a:stretch/>
        </p:blipFill>
        <p:spPr>
          <a:xfrm>
            <a:off x="4971150" y="-542300"/>
            <a:ext cx="8258400" cy="825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44" name="Google Shape;244;g20dfd21cd3b_0_134"/>
          <p:cNvSpPr txBox="1"/>
          <p:nvPr>
            <p:ph type="ctrTitle"/>
          </p:nvPr>
        </p:nvSpPr>
        <p:spPr>
          <a:xfrm>
            <a:off x="1028700" y="3520150"/>
            <a:ext cx="617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245" name="Google Shape;245;g20dfd21cd3b_0_134"/>
          <p:cNvSpPr txBox="1"/>
          <p:nvPr/>
        </p:nvSpPr>
        <p:spPr>
          <a:xfrm flipH="1">
            <a:off x="0" y="-50"/>
            <a:ext cx="685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6" name="Google Shape;246;g20dfd21cd3b_0_134"/>
          <p:cNvSpPr txBox="1"/>
          <p:nvPr/>
        </p:nvSpPr>
        <p:spPr>
          <a:xfrm>
            <a:off x="1028700" y="2440916"/>
            <a:ext cx="811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1" i="0" lang="en" sz="10000" u="none" cap="none" strike="noStrike">
                <a:solidFill>
                  <a:srgbClr val="3DBED4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LEARN</a:t>
            </a:r>
            <a:endParaRPr b="1" i="0" sz="10000" u="none" cap="none" strike="noStrike">
              <a:solidFill>
                <a:srgbClr val="3DBED4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247" name="Google Shape;247;g20dfd21cd3b_0_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0850" y="651625"/>
            <a:ext cx="1143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actice - Divider 1">
  <p:cSld name="TITLE_1_1_1_2"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0dfd21cd3b_0_142"/>
          <p:cNvSpPr/>
          <p:nvPr/>
        </p:nvSpPr>
        <p:spPr>
          <a:xfrm>
            <a:off x="0" y="4524625"/>
            <a:ext cx="2451600" cy="6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A-Cog-900.png" id="250" name="Google Shape;250;g20dfd21cd3b_0_1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20dfd21cd3b_0_142"/>
          <p:cNvPicPr preferRelativeResize="0"/>
          <p:nvPr/>
        </p:nvPicPr>
        <p:blipFill rotWithShape="1">
          <a:blip r:embed="rId3">
            <a:alphaModFix amt="38000"/>
          </a:blip>
          <a:srcRect b="-44795" l="7279" r="-59255" t="-7156"/>
          <a:stretch/>
        </p:blipFill>
        <p:spPr>
          <a:xfrm>
            <a:off x="4971150" y="-542300"/>
            <a:ext cx="8258400" cy="825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2" name="Google Shape;252;g20dfd21cd3b_0_142"/>
          <p:cNvSpPr txBox="1"/>
          <p:nvPr>
            <p:ph type="ctrTitle"/>
          </p:nvPr>
        </p:nvSpPr>
        <p:spPr>
          <a:xfrm>
            <a:off x="1028700" y="3520150"/>
            <a:ext cx="617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253" name="Google Shape;253;g20dfd21cd3b_0_142"/>
          <p:cNvSpPr txBox="1"/>
          <p:nvPr/>
        </p:nvSpPr>
        <p:spPr>
          <a:xfrm flipH="1">
            <a:off x="0" y="-50"/>
            <a:ext cx="685800" cy="5143500"/>
          </a:xfrm>
          <a:prstGeom prst="rect">
            <a:avLst/>
          </a:prstGeom>
          <a:solidFill>
            <a:srgbClr val="E41A2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4" name="Google Shape;254;g20dfd21cd3b_0_142"/>
          <p:cNvSpPr txBox="1"/>
          <p:nvPr/>
        </p:nvSpPr>
        <p:spPr>
          <a:xfrm>
            <a:off x="1028700" y="2440725"/>
            <a:ext cx="811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1" i="0" lang="en" sz="10000" u="none" cap="none" strike="noStrike">
                <a:solidFill>
                  <a:srgbClr val="E41F2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PRACTICE</a:t>
            </a:r>
            <a:endParaRPr b="1" i="0" sz="10000" u="none" cap="none" strike="noStrike">
              <a:solidFill>
                <a:srgbClr val="E41F2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255" name="Google Shape;255;g20dfd21cd3b_0_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9075" y="659200"/>
            <a:ext cx="13716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actice - Content 1">
  <p:cSld name="TITLE_1_1_1_2_1_2_1_1_1_1_2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dfd21cd3b_0_150"/>
          <p:cNvSpPr txBox="1"/>
          <p:nvPr/>
        </p:nvSpPr>
        <p:spPr>
          <a:xfrm flipH="1">
            <a:off x="0" y="-50"/>
            <a:ext cx="685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58" name="Google Shape;258;g20dfd21cd3b_0_150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GA-Cog-900.png" id="259" name="Google Shape;259;g20dfd21cd3b_0_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0dfd21cd3b_0_150"/>
          <p:cNvSpPr txBox="1"/>
          <p:nvPr>
            <p:ph type="title"/>
          </p:nvPr>
        </p:nvSpPr>
        <p:spPr>
          <a:xfrm>
            <a:off x="1142150" y="457200"/>
            <a:ext cx="6175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261" name="Google Shape;261;g20dfd21cd3b_0_150"/>
          <p:cNvSpPr txBox="1"/>
          <p:nvPr>
            <p:ph idx="1" type="body"/>
          </p:nvPr>
        </p:nvSpPr>
        <p:spPr>
          <a:xfrm>
            <a:off x="1142150" y="1143850"/>
            <a:ext cx="4402800" cy="23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⮕"/>
              <a:defRPr sz="1400"/>
            </a:lvl1pPr>
            <a:lvl2pPr indent="-3175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736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flect - Divider 1">
  <p:cSld name="TITLE_1_1_1_1_1"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0dfd21cd3b_0_156"/>
          <p:cNvSpPr/>
          <p:nvPr/>
        </p:nvSpPr>
        <p:spPr>
          <a:xfrm>
            <a:off x="0" y="4524625"/>
            <a:ext cx="2451600" cy="6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A-Cog-900.png" id="264" name="Google Shape;264;g20dfd21cd3b_0_1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20dfd21cd3b_0_156"/>
          <p:cNvPicPr preferRelativeResize="0"/>
          <p:nvPr/>
        </p:nvPicPr>
        <p:blipFill rotWithShape="1">
          <a:blip r:embed="rId3">
            <a:alphaModFix amt="38000"/>
          </a:blip>
          <a:srcRect b="-44795" l="7279" r="-59255" t="-7156"/>
          <a:stretch/>
        </p:blipFill>
        <p:spPr>
          <a:xfrm>
            <a:off x="4971150" y="-542300"/>
            <a:ext cx="8258400" cy="825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6" name="Google Shape;266;g20dfd21cd3b_0_156"/>
          <p:cNvSpPr txBox="1"/>
          <p:nvPr>
            <p:ph type="ctrTitle"/>
          </p:nvPr>
        </p:nvSpPr>
        <p:spPr>
          <a:xfrm>
            <a:off x="1028700" y="3520150"/>
            <a:ext cx="617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267" name="Google Shape;267;g20dfd21cd3b_0_156"/>
          <p:cNvSpPr txBox="1"/>
          <p:nvPr/>
        </p:nvSpPr>
        <p:spPr>
          <a:xfrm flipH="1">
            <a:off x="0" y="-50"/>
            <a:ext cx="685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8" name="Google Shape;268;g20dfd21cd3b_0_156"/>
          <p:cNvSpPr txBox="1"/>
          <p:nvPr/>
        </p:nvSpPr>
        <p:spPr>
          <a:xfrm>
            <a:off x="1028700" y="2440725"/>
            <a:ext cx="811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1" i="0" lang="en" sz="10000" u="none" cap="none" strike="noStrike">
                <a:solidFill>
                  <a:srgbClr val="3740B5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REFLECT</a:t>
            </a:r>
            <a:endParaRPr b="1" i="0" sz="10000" u="none" cap="none" strike="noStrike">
              <a:solidFill>
                <a:srgbClr val="3740B5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269" name="Google Shape;269;g20dfd21cd3b_0_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9575" y="666750"/>
            <a:ext cx="1514475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 - Content Option 1">
  <p:cSld name="TITLE_1_1_2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A-Cog-900.png" id="33" name="Google Shape;33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31"/>
          <p:cNvSpPr txBox="1"/>
          <p:nvPr/>
        </p:nvSpPr>
        <p:spPr>
          <a:xfrm flipH="1">
            <a:off x="0" y="-50"/>
            <a:ext cx="685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5" name="Google Shape;35;p31"/>
          <p:cNvSpPr txBox="1"/>
          <p:nvPr>
            <p:ph type="title"/>
          </p:nvPr>
        </p:nvSpPr>
        <p:spPr>
          <a:xfrm>
            <a:off x="1142150" y="457200"/>
            <a:ext cx="754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36" name="Google Shape;36;p31"/>
          <p:cNvSpPr txBox="1"/>
          <p:nvPr>
            <p:ph idx="1" type="body"/>
          </p:nvPr>
        </p:nvSpPr>
        <p:spPr>
          <a:xfrm>
            <a:off x="1142150" y="1143850"/>
            <a:ext cx="3933300" cy="23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⮕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" name="Google Shape;37;p31"/>
          <p:cNvSpPr/>
          <p:nvPr>
            <p:ph idx="2" type="pic"/>
          </p:nvPr>
        </p:nvSpPr>
        <p:spPr>
          <a:xfrm>
            <a:off x="5242200" y="979025"/>
            <a:ext cx="3444600" cy="34446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31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arn - Divider">
  <p:cSld name="TITLE_1_1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2"/>
          <p:cNvSpPr/>
          <p:nvPr/>
        </p:nvSpPr>
        <p:spPr>
          <a:xfrm>
            <a:off x="0" y="4524625"/>
            <a:ext cx="2451600" cy="6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A-Cog-900.png" id="41" name="Google Shape;4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32"/>
          <p:cNvPicPr preferRelativeResize="0"/>
          <p:nvPr/>
        </p:nvPicPr>
        <p:blipFill rotWithShape="1">
          <a:blip r:embed="rId3">
            <a:alphaModFix amt="38000"/>
          </a:blip>
          <a:srcRect b="-44795" l="7279" r="-59255" t="-7156"/>
          <a:stretch/>
        </p:blipFill>
        <p:spPr>
          <a:xfrm>
            <a:off x="4971150" y="-542300"/>
            <a:ext cx="8258400" cy="825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3" name="Google Shape;43;p32"/>
          <p:cNvSpPr txBox="1"/>
          <p:nvPr>
            <p:ph type="ctrTitle"/>
          </p:nvPr>
        </p:nvSpPr>
        <p:spPr>
          <a:xfrm>
            <a:off x="1028700" y="3520150"/>
            <a:ext cx="617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44" name="Google Shape;44;p32"/>
          <p:cNvSpPr txBox="1"/>
          <p:nvPr/>
        </p:nvSpPr>
        <p:spPr>
          <a:xfrm flipH="1">
            <a:off x="0" y="-50"/>
            <a:ext cx="6858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5" name="Google Shape;45;p32"/>
          <p:cNvSpPr txBox="1"/>
          <p:nvPr/>
        </p:nvSpPr>
        <p:spPr>
          <a:xfrm>
            <a:off x="1028700" y="2440916"/>
            <a:ext cx="811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1" i="0" lang="en" sz="10000" u="none" cap="none" strike="noStrike">
                <a:solidFill>
                  <a:srgbClr val="3DBED4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LEARN</a:t>
            </a:r>
            <a:endParaRPr b="1" i="0" sz="10000" u="none" cap="none" strike="noStrike">
              <a:solidFill>
                <a:srgbClr val="3DBED4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46" name="Google Shape;4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0850" y="651625"/>
            <a:ext cx="1143000" cy="15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actice - Divider">
  <p:cSld name="TITLE_1_1_1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3"/>
          <p:cNvSpPr/>
          <p:nvPr/>
        </p:nvSpPr>
        <p:spPr>
          <a:xfrm>
            <a:off x="0" y="4524625"/>
            <a:ext cx="2451600" cy="6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A-Cog-900.png" id="49" name="Google Shape;49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33"/>
          <p:cNvPicPr preferRelativeResize="0"/>
          <p:nvPr/>
        </p:nvPicPr>
        <p:blipFill rotWithShape="1">
          <a:blip r:embed="rId3">
            <a:alphaModFix amt="38000"/>
          </a:blip>
          <a:srcRect b="-44795" l="7279" r="-59255" t="-7156"/>
          <a:stretch/>
        </p:blipFill>
        <p:spPr>
          <a:xfrm>
            <a:off x="4971150" y="-542300"/>
            <a:ext cx="8258400" cy="825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1" name="Google Shape;51;p33"/>
          <p:cNvSpPr txBox="1"/>
          <p:nvPr>
            <p:ph type="ctrTitle"/>
          </p:nvPr>
        </p:nvSpPr>
        <p:spPr>
          <a:xfrm>
            <a:off x="1028700" y="3520150"/>
            <a:ext cx="617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52" name="Google Shape;52;p33"/>
          <p:cNvSpPr txBox="1"/>
          <p:nvPr/>
        </p:nvSpPr>
        <p:spPr>
          <a:xfrm flipH="1">
            <a:off x="0" y="-50"/>
            <a:ext cx="685800" cy="5143500"/>
          </a:xfrm>
          <a:prstGeom prst="rect">
            <a:avLst/>
          </a:prstGeom>
          <a:solidFill>
            <a:srgbClr val="E41A23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3" name="Google Shape;53;p33"/>
          <p:cNvSpPr txBox="1"/>
          <p:nvPr/>
        </p:nvSpPr>
        <p:spPr>
          <a:xfrm>
            <a:off x="1028700" y="2440725"/>
            <a:ext cx="811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1" i="0" lang="en" sz="10000" u="none" cap="none" strike="noStrike">
                <a:solidFill>
                  <a:srgbClr val="E41F2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PRACTICE</a:t>
            </a:r>
            <a:endParaRPr b="1" i="0" sz="10000" u="none" cap="none" strike="noStrike">
              <a:solidFill>
                <a:srgbClr val="E41F2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54" name="Google Shape;5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49075" y="659200"/>
            <a:ext cx="13716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actice - Content">
  <p:cSld name="TITLE_1_1_1_2_1_2_1_1_1_1_2">
    <p:bg>
      <p:bgPr>
        <a:solidFill>
          <a:schemeClr val="lt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4"/>
          <p:cNvSpPr txBox="1"/>
          <p:nvPr/>
        </p:nvSpPr>
        <p:spPr>
          <a:xfrm flipH="1">
            <a:off x="0" y="-50"/>
            <a:ext cx="685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" name="Google Shape;57;p34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GA-Cog-900.png" id="58" name="Google Shape;5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34"/>
          <p:cNvSpPr txBox="1"/>
          <p:nvPr>
            <p:ph type="title"/>
          </p:nvPr>
        </p:nvSpPr>
        <p:spPr>
          <a:xfrm>
            <a:off x="1142150" y="457200"/>
            <a:ext cx="6175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60" name="Google Shape;60;p34"/>
          <p:cNvSpPr txBox="1"/>
          <p:nvPr>
            <p:ph idx="1" type="body"/>
          </p:nvPr>
        </p:nvSpPr>
        <p:spPr>
          <a:xfrm>
            <a:off x="1142150" y="1143850"/>
            <a:ext cx="4402800" cy="23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⮕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 sz="14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736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flect - Divider">
  <p:cSld name="TITLE_1_1_1_1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5"/>
          <p:cNvSpPr/>
          <p:nvPr/>
        </p:nvSpPr>
        <p:spPr>
          <a:xfrm>
            <a:off x="0" y="4524625"/>
            <a:ext cx="2451600" cy="618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A-Cog-900.png" id="63" name="Google Shape;63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35"/>
          <p:cNvPicPr preferRelativeResize="0"/>
          <p:nvPr/>
        </p:nvPicPr>
        <p:blipFill rotWithShape="1">
          <a:blip r:embed="rId3">
            <a:alphaModFix amt="38000"/>
          </a:blip>
          <a:srcRect b="-44795" l="7279" r="-59255" t="-7156"/>
          <a:stretch/>
        </p:blipFill>
        <p:spPr>
          <a:xfrm>
            <a:off x="4971150" y="-542300"/>
            <a:ext cx="8258400" cy="8257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" name="Google Shape;65;p35"/>
          <p:cNvSpPr txBox="1"/>
          <p:nvPr>
            <p:ph type="ctrTitle"/>
          </p:nvPr>
        </p:nvSpPr>
        <p:spPr>
          <a:xfrm>
            <a:off x="1028700" y="3520150"/>
            <a:ext cx="617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Barlow Condensed"/>
              <a:buNone/>
              <a:defRPr b="1" sz="4000">
                <a:latin typeface="Barlow Condensed"/>
                <a:ea typeface="Barlow Condensed"/>
                <a:cs typeface="Barlow Condensed"/>
                <a:sym typeface="Barlow Condensed"/>
              </a:defRPr>
            </a:lvl9pPr>
          </a:lstStyle>
          <a:p/>
        </p:txBody>
      </p:sp>
      <p:sp>
        <p:nvSpPr>
          <p:cNvPr id="66" name="Google Shape;66;p35"/>
          <p:cNvSpPr txBox="1"/>
          <p:nvPr/>
        </p:nvSpPr>
        <p:spPr>
          <a:xfrm flipH="1">
            <a:off x="0" y="-50"/>
            <a:ext cx="685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7" name="Google Shape;67;p35"/>
          <p:cNvSpPr txBox="1"/>
          <p:nvPr/>
        </p:nvSpPr>
        <p:spPr>
          <a:xfrm>
            <a:off x="1028700" y="2440725"/>
            <a:ext cx="8115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0"/>
              <a:buFont typeface="Arial"/>
              <a:buNone/>
            </a:pPr>
            <a:r>
              <a:rPr b="1" i="0" lang="en" sz="10000" u="none" cap="none" strike="noStrike">
                <a:solidFill>
                  <a:srgbClr val="3740B5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REFLECT</a:t>
            </a:r>
            <a:endParaRPr b="1" i="0" sz="10000" u="none" cap="none" strike="noStrike">
              <a:solidFill>
                <a:srgbClr val="3740B5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68" name="Google Shape;6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89575" y="666750"/>
            <a:ext cx="1514475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flect - Questions">
  <p:cSld name="TITLE_1_1_1_2_1_2_1_1_2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6"/>
          <p:cNvSpPr txBox="1"/>
          <p:nvPr/>
        </p:nvSpPr>
        <p:spPr>
          <a:xfrm flipH="1">
            <a:off x="0" y="-50"/>
            <a:ext cx="6858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" name="Google Shape;71;p36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lt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GA-Cog-900.png" id="72" name="Google Shape;7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70750" y="4663157"/>
            <a:ext cx="316051" cy="31605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6"/>
          <p:cNvSpPr/>
          <p:nvPr/>
        </p:nvSpPr>
        <p:spPr>
          <a:xfrm>
            <a:off x="6369300" y="1520200"/>
            <a:ext cx="2317500" cy="2317500"/>
          </a:xfrm>
          <a:prstGeom prst="ellipse">
            <a:avLst/>
          </a:prstGeom>
          <a:solidFill>
            <a:srgbClr val="3740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36"/>
          <p:cNvSpPr txBox="1"/>
          <p:nvPr/>
        </p:nvSpPr>
        <p:spPr>
          <a:xfrm>
            <a:off x="6459150" y="1909300"/>
            <a:ext cx="21378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Tips for Reflection:</a:t>
            </a:r>
            <a:br>
              <a:rPr b="1" i="0" lang="en" sz="1400" u="none" cap="none" strike="noStrik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</a:br>
            <a:endParaRPr b="1" i="0" sz="14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Think carefully through the questions, provide specific details and examples, and try to break down your thinking. </a:t>
            </a:r>
            <a:endParaRPr b="0" i="0" sz="1200" u="none" cap="none" strike="noStrike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5" name="Google Shape;75;p36"/>
          <p:cNvSpPr/>
          <p:nvPr/>
        </p:nvSpPr>
        <p:spPr>
          <a:xfrm>
            <a:off x="7686325" y="1149725"/>
            <a:ext cx="672300" cy="672300"/>
          </a:xfrm>
          <a:prstGeom prst="ellipse">
            <a:avLst/>
          </a:prstGeom>
          <a:solidFill>
            <a:srgbClr val="FFCD3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4175" y="1297575"/>
            <a:ext cx="376601" cy="3766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6"/>
          <p:cNvSpPr txBox="1"/>
          <p:nvPr/>
        </p:nvSpPr>
        <p:spPr>
          <a:xfrm>
            <a:off x="1142200" y="1149725"/>
            <a:ext cx="4798800" cy="5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22222"/>
                </a:solidFill>
                <a:latin typeface="Nunito"/>
                <a:ea typeface="Nunito"/>
                <a:cs typeface="Nunito"/>
                <a:sym typeface="Nunito"/>
              </a:rPr>
              <a:t>Taking what you learned and what you practiced, answer the following reflection questions. </a:t>
            </a:r>
            <a:endParaRPr b="0" i="0" sz="1400" u="none" cap="none" strike="noStrike">
              <a:solidFill>
                <a:srgbClr val="22222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8" name="Google Shape;78;p36"/>
          <p:cNvSpPr txBox="1"/>
          <p:nvPr>
            <p:ph type="title"/>
          </p:nvPr>
        </p:nvSpPr>
        <p:spPr>
          <a:xfrm>
            <a:off x="1142200" y="457200"/>
            <a:ext cx="47988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9" name="Google Shape;79;p36"/>
          <p:cNvSpPr txBox="1"/>
          <p:nvPr>
            <p:ph idx="1" type="body"/>
          </p:nvPr>
        </p:nvSpPr>
        <p:spPr>
          <a:xfrm>
            <a:off x="1825600" y="1900075"/>
            <a:ext cx="4115400" cy="23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⮕"/>
              <a:defRPr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736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21" Type="http://schemas.openxmlformats.org/officeDocument/2006/relationships/theme" Target="../theme/theme3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34.xml"/><Relationship Id="rId6" Type="http://schemas.openxmlformats.org/officeDocument/2006/relationships/slideLayout" Target="../slideLayouts/slideLayout21.xml"/><Relationship Id="rId1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"/>
              <a:buNone/>
              <a:defRPr b="1" i="0" sz="30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b="0" i="0" sz="2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b="0" i="0" sz="2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b="0" i="0" sz="2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b="0" i="0" sz="2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b="0" i="0" sz="2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b="0" i="0" sz="2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b="0" i="0" sz="2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b="0" i="0" sz="2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457200" y="1600200"/>
            <a:ext cx="8229600" cy="29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⮕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27"/>
          <p:cNvSpPr txBox="1"/>
          <p:nvPr/>
        </p:nvSpPr>
        <p:spPr>
          <a:xfrm>
            <a:off x="685800" y="4728475"/>
            <a:ext cx="9144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" sz="600" u="none" cap="none" strike="noStrike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© 2023 General Assembly</a:t>
            </a:r>
            <a:endParaRPr b="0" i="0" sz="600" u="none" cap="none" strike="noStrike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A4335"/>
          </p15:clr>
        </p15:guide>
        <p15:guide id="2" orient="horz" pos="288">
          <p15:clr>
            <a:srgbClr val="EA4335"/>
          </p15:clr>
        </p15:guide>
        <p15:guide id="3" orient="horz" pos="1008">
          <p15:clr>
            <a:srgbClr val="EA4335"/>
          </p15:clr>
        </p15:guide>
        <p15:guide id="4" pos="5472">
          <p15:clr>
            <a:srgbClr val="EA4335"/>
          </p15:clr>
        </p15:guide>
        <p15:guide id="5" orient="horz" pos="775">
          <p15:clr>
            <a:srgbClr val="EA4335"/>
          </p15:clr>
        </p15:guide>
        <p15:guide id="6" orient="horz" pos="2851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0dfd21cd3b_0_12"/>
          <p:cNvSpPr txBox="1"/>
          <p:nvPr>
            <p:ph type="title"/>
          </p:nvPr>
        </p:nvSpPr>
        <p:spPr>
          <a:xfrm>
            <a:off x="457200" y="457200"/>
            <a:ext cx="8229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"/>
              <a:buNone/>
              <a:defRPr b="1" sz="3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Barlow"/>
              <a:buNone/>
              <a:defRPr sz="2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120" name="Google Shape;120;g20dfd21cd3b_0_12"/>
          <p:cNvSpPr txBox="1"/>
          <p:nvPr>
            <p:ph idx="1" type="body"/>
          </p:nvPr>
        </p:nvSpPr>
        <p:spPr>
          <a:xfrm>
            <a:off x="457200" y="1600200"/>
            <a:ext cx="8229600" cy="29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unito"/>
              <a:buChar char="⮕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121" name="Google Shape;121;g20dfd21cd3b_0_12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r">
              <a:buNone/>
              <a:defRPr sz="9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1pPr>
            <a:lvl2pPr lvl="1" rtl="0" algn="r">
              <a:buNone/>
              <a:defRPr sz="9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2pPr>
            <a:lvl3pPr lvl="2" rtl="0" algn="r">
              <a:buNone/>
              <a:defRPr sz="9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3pPr>
            <a:lvl4pPr lvl="3" rtl="0" algn="r">
              <a:buNone/>
              <a:defRPr sz="9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4pPr>
            <a:lvl5pPr lvl="4" rtl="0" algn="r">
              <a:buNone/>
              <a:defRPr sz="9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5pPr>
            <a:lvl6pPr lvl="5" rtl="0" algn="r">
              <a:buNone/>
              <a:defRPr sz="9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6pPr>
            <a:lvl7pPr lvl="6" rtl="0" algn="r">
              <a:buNone/>
              <a:defRPr sz="9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7pPr>
            <a:lvl8pPr lvl="7" rtl="0" algn="r">
              <a:buNone/>
              <a:defRPr sz="9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8pPr>
            <a:lvl9pPr lvl="8" rtl="0" algn="r">
              <a:buNone/>
              <a:defRPr sz="900">
                <a:solidFill>
                  <a:schemeClr val="dk1"/>
                </a:solidFill>
                <a:latin typeface="Nunito SemiBold"/>
                <a:ea typeface="Nunito SemiBold"/>
                <a:cs typeface="Nunito SemiBold"/>
                <a:sym typeface="Nunito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2" name="Google Shape;122;g20dfd21cd3b_0_12"/>
          <p:cNvSpPr txBox="1"/>
          <p:nvPr/>
        </p:nvSpPr>
        <p:spPr>
          <a:xfrm>
            <a:off x="685800" y="4728475"/>
            <a:ext cx="914400" cy="1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B7B7B7"/>
                </a:solidFill>
                <a:latin typeface="Nunito"/>
                <a:ea typeface="Nunito"/>
                <a:cs typeface="Nunito"/>
                <a:sym typeface="Nunito"/>
              </a:rPr>
              <a:t>© 2023 General Assembly</a:t>
            </a:r>
            <a:endParaRPr sz="600">
              <a:solidFill>
                <a:srgbClr val="B7B7B7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A4335"/>
          </p15:clr>
        </p15:guide>
        <p15:guide id="2" orient="horz" pos="288">
          <p15:clr>
            <a:srgbClr val="EA4335"/>
          </p15:clr>
        </p15:guide>
        <p15:guide id="3" orient="horz" pos="1008">
          <p15:clr>
            <a:srgbClr val="EA4335"/>
          </p15:clr>
        </p15:guide>
        <p15:guide id="4" pos="5472">
          <p15:clr>
            <a:srgbClr val="EA4335"/>
          </p15:clr>
        </p15:guide>
        <p15:guide id="5" orient="horz" pos="775">
          <p15:clr>
            <a:srgbClr val="EA4335"/>
          </p15:clr>
        </p15:guide>
        <p15:guide id="6" orient="horz" pos="285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arxiv-vanity.com/papers/2309.17421/#S1" TargetMode="External"/><Relationship Id="rId4" Type="http://schemas.openxmlformats.org/officeDocument/2006/relationships/image" Target="../media/image4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2.png"/><Relationship Id="rId4" Type="http://schemas.openxmlformats.org/officeDocument/2006/relationships/hyperlink" Target="https://www.arxiv-vanity.com/papers/2309.17421/#S1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Relationship Id="rId4" Type="http://schemas.openxmlformats.org/officeDocument/2006/relationships/hyperlink" Target="https://www.arxiv-vanity.com/papers/2309.17421/#S1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Relationship Id="rId4" Type="http://schemas.openxmlformats.org/officeDocument/2006/relationships/hyperlink" Target="https://www.arxiv-vanity.com/papers/2309.17421/#S1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9.png"/><Relationship Id="rId4" Type="http://schemas.openxmlformats.org/officeDocument/2006/relationships/hyperlink" Target="https://www.arxiv-vanity.com/papers/2309.17421/#S1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hyperlink" Target="https://www.arxiv-vanity.com/papers/2309.17421/#S1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vimeo.com/945587424" TargetMode="External"/><Relationship Id="rId4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Relationship Id="rId4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support.zoom.com/hc/en/article?id=zm_kb&amp;sysparm_article=KB0062809#h_01GAVTV2RRAGMM905MR1QMVRTH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e1c7562dda_0_409"/>
          <p:cNvSpPr txBox="1"/>
          <p:nvPr>
            <p:ph type="title"/>
          </p:nvPr>
        </p:nvSpPr>
        <p:spPr>
          <a:xfrm>
            <a:off x="1028700" y="457200"/>
            <a:ext cx="741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Gen AI + Real World Business Tasks</a:t>
            </a:r>
            <a:endParaRPr/>
          </a:p>
        </p:txBody>
      </p:sp>
      <p:sp>
        <p:nvSpPr>
          <p:cNvPr id="275" name="Google Shape;275;g2e1c7562dda_0_409"/>
          <p:cNvSpPr txBox="1"/>
          <p:nvPr>
            <p:ph idx="1" type="body"/>
          </p:nvPr>
        </p:nvSpPr>
        <p:spPr>
          <a:xfrm>
            <a:off x="1028700" y="1190625"/>
            <a:ext cx="34593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1500"/>
              <a:t>Overview</a:t>
            </a:r>
            <a:endParaRPr b="1"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rPr lang="en" sz="1500"/>
              <a:t>This lesson focuses some real world case studies about how businesses are solving problems and creating solutions with generative AI.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276" name="Google Shape;276;g2e1c7562dda_0_409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7" name="Google Shape;277;g2e1c7562dda_0_409"/>
          <p:cNvSpPr txBox="1"/>
          <p:nvPr>
            <p:ph idx="1" type="body"/>
          </p:nvPr>
        </p:nvSpPr>
        <p:spPr>
          <a:xfrm>
            <a:off x="4872800" y="1190625"/>
            <a:ext cx="35736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 sz="1500"/>
              <a:t>Learning Objectives</a:t>
            </a:r>
            <a:endParaRPr b="1" sz="1500"/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➔"/>
            </a:pPr>
            <a:r>
              <a:rPr lang="en"/>
              <a:t>Identify opportunities to use Generative AI to solve real-world business problems.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"/>
              <a:t>Evaluate the different ways that Generative AI can be used to solve a specific business problem.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➔"/>
            </a:pPr>
            <a:r>
              <a:rPr lang="en"/>
              <a:t>Develop and implement a simple Generative AI solution to a real-world business problem.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e1c7562dda_0_468"/>
          <p:cNvSpPr txBox="1"/>
          <p:nvPr>
            <p:ph type="ctrTitle"/>
          </p:nvPr>
        </p:nvSpPr>
        <p:spPr>
          <a:xfrm>
            <a:off x="1028700" y="3520150"/>
            <a:ext cx="617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Multimodal Models for Business Use Cases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e1c7562dda_0_472"/>
          <p:cNvSpPr txBox="1"/>
          <p:nvPr>
            <p:ph type="title"/>
          </p:nvPr>
        </p:nvSpPr>
        <p:spPr>
          <a:xfrm>
            <a:off x="1142150" y="457200"/>
            <a:ext cx="754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Large Language Models → Large Multimodal Models</a:t>
            </a:r>
            <a:endParaRPr/>
          </a:p>
        </p:txBody>
      </p:sp>
      <p:sp>
        <p:nvSpPr>
          <p:cNvPr id="348" name="Google Shape;348;g2e1c7562dda_0_472"/>
          <p:cNvSpPr txBox="1"/>
          <p:nvPr>
            <p:ph idx="1" type="body"/>
          </p:nvPr>
        </p:nvSpPr>
        <p:spPr>
          <a:xfrm>
            <a:off x="1142150" y="1143850"/>
            <a:ext cx="2579100" cy="18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Large Language Models can also apply their language reasoning skills to images, such as photographs, screenshots, and documents containing both text and images.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000"/>
              <a:buNone/>
            </a:pPr>
            <a:r>
              <a:rPr lang="en"/>
              <a:t>GPT-4(V) is one such example.</a:t>
            </a:r>
            <a:endParaRPr/>
          </a:p>
        </p:txBody>
      </p:sp>
      <p:sp>
        <p:nvSpPr>
          <p:cNvPr id="349" name="Google Shape;349;g2e1c7562dda_0_472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0" name="Google Shape;350;g2e1c7562dda_0_4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9563" y="1143830"/>
            <a:ext cx="2807496" cy="329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2e1c7562dda_0_4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5234" y="1143830"/>
            <a:ext cx="2034284" cy="32971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e1c7562dda_0_480"/>
          <p:cNvSpPr txBox="1"/>
          <p:nvPr>
            <p:ph type="title"/>
          </p:nvPr>
        </p:nvSpPr>
        <p:spPr>
          <a:xfrm>
            <a:off x="1142150" y="457200"/>
            <a:ext cx="754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Multimodal for Business</a:t>
            </a:r>
            <a:endParaRPr/>
          </a:p>
        </p:txBody>
      </p:sp>
      <p:sp>
        <p:nvSpPr>
          <p:cNvPr id="357" name="Google Shape;357;g2e1c7562dda_0_480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8" name="Google Shape;358;g2e1c7562dda_0_4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3073" y="0"/>
            <a:ext cx="237585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2e1c7562dda_0_480"/>
          <p:cNvSpPr/>
          <p:nvPr/>
        </p:nvSpPr>
        <p:spPr>
          <a:xfrm>
            <a:off x="2422500" y="2656350"/>
            <a:ext cx="3994200" cy="444600"/>
          </a:xfrm>
          <a:prstGeom prst="roundRect">
            <a:avLst>
              <a:gd fmla="val 16667" name="adj"/>
            </a:avLst>
          </a:prstGeom>
          <a:solidFill>
            <a:srgbClr val="3740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Bing AI</a:t>
            </a:r>
            <a:endParaRPr b="0" i="0" sz="1800" u="none" cap="none" strike="noStrike">
              <a:solidFill>
                <a:srgbClr val="FFFFFF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360" name="Google Shape;360;g2e1c7562dda_0_480"/>
          <p:cNvSpPr/>
          <p:nvPr/>
        </p:nvSpPr>
        <p:spPr>
          <a:xfrm>
            <a:off x="3451000" y="1429950"/>
            <a:ext cx="908700" cy="451800"/>
          </a:xfrm>
          <a:prstGeom prst="roundRect">
            <a:avLst>
              <a:gd fmla="val 16667" name="adj"/>
            </a:avLst>
          </a:prstGeom>
          <a:solidFill>
            <a:srgbClr val="E41F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Image</a:t>
            </a:r>
            <a:endParaRPr b="0" i="0" sz="1800" u="none" cap="none" strike="noStrike">
              <a:solidFill>
                <a:srgbClr val="FFFFFF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361" name="Google Shape;361;g2e1c7562dda_0_480"/>
          <p:cNvSpPr/>
          <p:nvPr/>
        </p:nvSpPr>
        <p:spPr>
          <a:xfrm>
            <a:off x="2422500" y="2046750"/>
            <a:ext cx="3994200" cy="444600"/>
          </a:xfrm>
          <a:prstGeom prst="roundRect">
            <a:avLst>
              <a:gd fmla="val 16667" name="adj"/>
            </a:avLst>
          </a:prstGeom>
          <a:solidFill>
            <a:srgbClr val="3740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OpenAI API</a:t>
            </a:r>
            <a:endParaRPr b="0" i="0" sz="1800" u="none" cap="none" strike="noStrike">
              <a:solidFill>
                <a:srgbClr val="FFFFFF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362" name="Google Shape;362;g2e1c7562dda_0_480"/>
          <p:cNvSpPr/>
          <p:nvPr/>
        </p:nvSpPr>
        <p:spPr>
          <a:xfrm>
            <a:off x="2422500" y="3265950"/>
            <a:ext cx="3994200" cy="444600"/>
          </a:xfrm>
          <a:prstGeom prst="roundRect">
            <a:avLst>
              <a:gd fmla="val 16667" name="adj"/>
            </a:avLst>
          </a:prstGeom>
          <a:solidFill>
            <a:srgbClr val="3740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ChatGPT Plus</a:t>
            </a:r>
            <a:endParaRPr b="0" i="0" sz="1800" u="none" cap="none" strike="noStrike">
              <a:solidFill>
                <a:srgbClr val="FFFFFF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363" name="Google Shape;363;g2e1c7562dda_0_480"/>
          <p:cNvSpPr/>
          <p:nvPr/>
        </p:nvSpPr>
        <p:spPr>
          <a:xfrm>
            <a:off x="2422500" y="3875550"/>
            <a:ext cx="1261500" cy="444600"/>
          </a:xfrm>
          <a:prstGeom prst="roundRect">
            <a:avLst>
              <a:gd fmla="val 16667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GPT-3.5</a:t>
            </a:r>
            <a:endParaRPr b="0" i="0" sz="1800" u="none" cap="none" strike="noStrike">
              <a:solidFill>
                <a:srgbClr val="FFFFFF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364" name="Google Shape;364;g2e1c7562dda_0_480"/>
          <p:cNvSpPr/>
          <p:nvPr/>
        </p:nvSpPr>
        <p:spPr>
          <a:xfrm>
            <a:off x="3788850" y="3875550"/>
            <a:ext cx="1261500" cy="444600"/>
          </a:xfrm>
          <a:prstGeom prst="roundRect">
            <a:avLst>
              <a:gd fmla="val 16667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GPT-4(V)</a:t>
            </a:r>
            <a:endParaRPr b="0" i="0" sz="1800" u="none" cap="none" strike="noStrike">
              <a:solidFill>
                <a:srgbClr val="FFFFFF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365" name="Google Shape;365;g2e1c7562dda_0_480"/>
          <p:cNvSpPr/>
          <p:nvPr/>
        </p:nvSpPr>
        <p:spPr>
          <a:xfrm>
            <a:off x="5155200" y="3875550"/>
            <a:ext cx="1261500" cy="444600"/>
          </a:xfrm>
          <a:prstGeom prst="roundRect">
            <a:avLst>
              <a:gd fmla="val 16667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DALL-E 3</a:t>
            </a:r>
            <a:endParaRPr b="0" i="0" sz="1800" u="none" cap="none" strike="noStrike">
              <a:solidFill>
                <a:srgbClr val="FFFFFF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366" name="Google Shape;366;g2e1c7562dda_0_480"/>
          <p:cNvSpPr/>
          <p:nvPr/>
        </p:nvSpPr>
        <p:spPr>
          <a:xfrm>
            <a:off x="4479501" y="1429950"/>
            <a:ext cx="908700" cy="451800"/>
          </a:xfrm>
          <a:prstGeom prst="roundRect">
            <a:avLst>
              <a:gd fmla="val 16667" name="adj"/>
            </a:avLst>
          </a:prstGeom>
          <a:solidFill>
            <a:srgbClr val="E41F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Audio</a:t>
            </a:r>
            <a:endParaRPr b="0" i="0" sz="1800" u="none" cap="none" strike="noStrike">
              <a:solidFill>
                <a:srgbClr val="FFFFFF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367" name="Google Shape;367;g2e1c7562dda_0_480"/>
          <p:cNvSpPr/>
          <p:nvPr/>
        </p:nvSpPr>
        <p:spPr>
          <a:xfrm>
            <a:off x="5508001" y="1429950"/>
            <a:ext cx="908700" cy="451800"/>
          </a:xfrm>
          <a:prstGeom prst="roundRect">
            <a:avLst>
              <a:gd fmla="val 16667" name="adj"/>
            </a:avLst>
          </a:prstGeom>
          <a:solidFill>
            <a:srgbClr val="E41F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Video</a:t>
            </a:r>
            <a:endParaRPr b="0" i="0" sz="1800" u="none" cap="none" strike="noStrike">
              <a:solidFill>
                <a:srgbClr val="FFFFFF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368" name="Google Shape;368;g2e1c7562dda_0_480"/>
          <p:cNvSpPr/>
          <p:nvPr/>
        </p:nvSpPr>
        <p:spPr>
          <a:xfrm>
            <a:off x="2422500" y="1429950"/>
            <a:ext cx="908700" cy="451800"/>
          </a:xfrm>
          <a:prstGeom prst="roundRect">
            <a:avLst>
              <a:gd fmla="val 16667" name="adj"/>
            </a:avLst>
          </a:prstGeom>
          <a:solidFill>
            <a:srgbClr val="E41F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Text</a:t>
            </a:r>
            <a:endParaRPr b="0" i="0" sz="1800" u="none" cap="none" strike="noStrike">
              <a:solidFill>
                <a:srgbClr val="FFFFFF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369" name="Google Shape;369;g2e1c7562dda_0_480"/>
          <p:cNvSpPr txBox="1"/>
          <p:nvPr/>
        </p:nvSpPr>
        <p:spPr>
          <a:xfrm>
            <a:off x="1193600" y="1455750"/>
            <a:ext cx="1261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Inputs: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0" name="Google Shape;370;g2e1c7562dda_0_480"/>
          <p:cNvSpPr txBox="1"/>
          <p:nvPr/>
        </p:nvSpPr>
        <p:spPr>
          <a:xfrm>
            <a:off x="1193500" y="2068950"/>
            <a:ext cx="1261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Interfaces: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1" name="Google Shape;371;g2e1c7562dda_0_480"/>
          <p:cNvSpPr txBox="1"/>
          <p:nvPr/>
        </p:nvSpPr>
        <p:spPr>
          <a:xfrm>
            <a:off x="1142150" y="3897750"/>
            <a:ext cx="1312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Foundational Models: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e1c7562dda_0_499"/>
          <p:cNvSpPr txBox="1"/>
          <p:nvPr>
            <p:ph idx="1" type="body"/>
          </p:nvPr>
        </p:nvSpPr>
        <p:spPr>
          <a:xfrm>
            <a:off x="2217000" y="1920600"/>
            <a:ext cx="4710000" cy="13023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" marR="9144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buNone/>
            </a:pPr>
            <a:r>
              <a:rPr lang="en" sz="2200"/>
              <a:t>Let’s go over a few examples that showcase the power of these multimodal LLMs!</a:t>
            </a:r>
            <a:endParaRPr sz="2200"/>
          </a:p>
        </p:txBody>
      </p:sp>
      <p:sp>
        <p:nvSpPr>
          <p:cNvPr id="377" name="Google Shape;377;g2e1c7562dda_0_499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F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e1c7562dda_0_504"/>
          <p:cNvSpPr txBox="1"/>
          <p:nvPr/>
        </p:nvSpPr>
        <p:spPr>
          <a:xfrm>
            <a:off x="1777975" y="4740300"/>
            <a:ext cx="39333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Source: </a:t>
            </a:r>
            <a:r>
              <a:rPr b="0" i="0" lang="en" sz="8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The Dawn of LMMs: Preliminary Explorations with GPT-4V(ision)</a:t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3" name="Google Shape;383;g2e1c7562dda_0_504"/>
          <p:cNvSpPr txBox="1"/>
          <p:nvPr>
            <p:ph type="title"/>
          </p:nvPr>
        </p:nvSpPr>
        <p:spPr>
          <a:xfrm>
            <a:off x="1142150" y="457200"/>
            <a:ext cx="754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GPT-4V Spotlight: Receipt Management (Automation)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/>
          </a:p>
        </p:txBody>
      </p:sp>
      <p:sp>
        <p:nvSpPr>
          <p:cNvPr id="384" name="Google Shape;384;g2e1c7562dda_0_504"/>
          <p:cNvSpPr txBox="1"/>
          <p:nvPr>
            <p:ph idx="1" type="body"/>
          </p:nvPr>
        </p:nvSpPr>
        <p:spPr>
          <a:xfrm>
            <a:off x="1142150" y="1143850"/>
            <a:ext cx="3933300" cy="28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/>
              <a:t>Harnessing the dual prowess of text and image comprehension, GPT-4V deftly extracts data from intricate visual content.</a:t>
            </a:r>
            <a:endParaRPr b="1"/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⮕"/>
            </a:pPr>
            <a:r>
              <a:rPr lang="en"/>
              <a:t>Ushers in lightning-fast processing even for bad photos/scans of receipts.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⮕"/>
            </a:pPr>
            <a:r>
              <a:rPr lang="en"/>
              <a:t>Traditional tools lean on classic machine learning and default to human intervention, resulting in processing lags for anomalies, GPT-4V side steps such delays.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⮕"/>
            </a:pPr>
            <a:r>
              <a:rPr lang="en"/>
              <a:t>The upshot? Immediate and precise financial tracking and analytics.</a:t>
            </a:r>
            <a:endParaRPr/>
          </a:p>
        </p:txBody>
      </p:sp>
      <p:sp>
        <p:nvSpPr>
          <p:cNvPr id="385" name="Google Shape;385;g2e1c7562dda_0_504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6" name="Google Shape;386;g2e1c7562dda_0_5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91917" y="987250"/>
            <a:ext cx="2354632" cy="39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F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e1c7562dda_0_512"/>
          <p:cNvSpPr txBox="1"/>
          <p:nvPr>
            <p:ph idx="1" type="body"/>
          </p:nvPr>
        </p:nvSpPr>
        <p:spPr>
          <a:xfrm>
            <a:off x="1142150" y="1143850"/>
            <a:ext cx="3168000" cy="36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⮕"/>
            </a:pPr>
            <a:r>
              <a:rPr b="1" lang="en"/>
              <a:t>Rapid Defect Identification</a:t>
            </a:r>
            <a:r>
              <a:rPr lang="en"/>
              <a:t>: GPT-4V can swiftly pinpoint issues in a variety of objects, from food items to textiles.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⮕"/>
            </a:pPr>
            <a:r>
              <a:rPr b="1" lang="en"/>
              <a:t>Precision in Details</a:t>
            </a:r>
            <a:r>
              <a:rPr lang="en"/>
              <a:t>: Not just identifying the defect, but also providing context - like possible insect damage in a hazelnut or wear on a screw head.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000"/>
              <a:buChar char="⮕"/>
            </a:pPr>
            <a:r>
              <a:rPr b="1" lang="en"/>
              <a:t>Potential for Automation</a:t>
            </a:r>
            <a:r>
              <a:rPr lang="en"/>
              <a:t>: Integrating GPT-4V can enhance automated quality checks in manufacturing, reducing manual inspection needs and errors.</a:t>
            </a:r>
            <a:endParaRPr/>
          </a:p>
        </p:txBody>
      </p:sp>
      <p:sp>
        <p:nvSpPr>
          <p:cNvPr id="392" name="Google Shape;392;g2e1c7562dda_0_512"/>
          <p:cNvSpPr txBox="1"/>
          <p:nvPr>
            <p:ph type="title"/>
          </p:nvPr>
        </p:nvSpPr>
        <p:spPr>
          <a:xfrm>
            <a:off x="1142150" y="457200"/>
            <a:ext cx="754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GPT-4V Spotlight: Manufacturing (Automation)</a:t>
            </a:r>
            <a:endParaRPr/>
          </a:p>
        </p:txBody>
      </p:sp>
      <p:sp>
        <p:nvSpPr>
          <p:cNvPr id="393" name="Google Shape;393;g2e1c7562dda_0_512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4" name="Google Shape;394;g2e1c7562dda_0_5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2800" y="991950"/>
            <a:ext cx="3763749" cy="3808794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g2e1c7562dda_0_512"/>
          <p:cNvSpPr txBox="1"/>
          <p:nvPr/>
        </p:nvSpPr>
        <p:spPr>
          <a:xfrm>
            <a:off x="4482800" y="4925100"/>
            <a:ext cx="39333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Source: </a:t>
            </a:r>
            <a:r>
              <a:rPr b="0" i="0" lang="en" sz="8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The Dawn of LMMs: Preliminary Explorations with GPT-4V(ision)</a:t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F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e1c7562dda_0_520"/>
          <p:cNvSpPr txBox="1"/>
          <p:nvPr>
            <p:ph type="title"/>
          </p:nvPr>
        </p:nvSpPr>
        <p:spPr>
          <a:xfrm>
            <a:off x="1142150" y="457200"/>
            <a:ext cx="754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GPT-4V </a:t>
            </a:r>
            <a:r>
              <a:rPr lang="en">
                <a:highlight>
                  <a:srgbClr val="FFFBEF"/>
                </a:highlight>
              </a:rPr>
              <a:t>Spotlight</a:t>
            </a:r>
            <a:r>
              <a:rPr lang="en"/>
              <a:t>: Industry (Augmentation)</a:t>
            </a:r>
            <a:endParaRPr/>
          </a:p>
        </p:txBody>
      </p:sp>
      <p:sp>
        <p:nvSpPr>
          <p:cNvPr id="401" name="Google Shape;401;g2e1c7562dda_0_520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2" name="Google Shape;402;g2e1c7562dda_0_5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24319" y="1008025"/>
            <a:ext cx="2733906" cy="369479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2e1c7562dda_0_520"/>
          <p:cNvSpPr txBox="1"/>
          <p:nvPr>
            <p:ph idx="1" type="body"/>
          </p:nvPr>
        </p:nvSpPr>
        <p:spPr>
          <a:xfrm>
            <a:off x="1142150" y="1143850"/>
            <a:ext cx="3821400" cy="30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/>
              <a:t>In this example, GPT-4V works in tandem with Deep Learning Person Detection algorithm.</a:t>
            </a:r>
            <a:endParaRPr b="1"/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⮕"/>
            </a:pPr>
            <a:r>
              <a:rPr b="1" lang="en"/>
              <a:t>Person Detection: </a:t>
            </a:r>
            <a:r>
              <a:rPr lang="en"/>
              <a:t>Before GPT-4V takes the reins, a person detector identifies every individual on the site, chunking up video stills to send to GPT-4V.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⮕"/>
            </a:pPr>
            <a:r>
              <a:rPr b="1" lang="en"/>
              <a:t>Safety Compliance Check:</a:t>
            </a:r>
            <a:r>
              <a:rPr lang="en"/>
              <a:t> Once we have our cropped images of every worker, GPT-4V steps in. It meticulously analyses each image-text pair, pinpointing even the subtlest of safety violations.</a:t>
            </a:r>
            <a:endParaRPr b="1"/>
          </a:p>
        </p:txBody>
      </p:sp>
      <p:sp>
        <p:nvSpPr>
          <p:cNvPr id="404" name="Google Shape;404;g2e1c7562dda_0_520"/>
          <p:cNvSpPr txBox="1"/>
          <p:nvPr/>
        </p:nvSpPr>
        <p:spPr>
          <a:xfrm>
            <a:off x="4482800" y="4925100"/>
            <a:ext cx="39333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Source: </a:t>
            </a:r>
            <a:r>
              <a:rPr b="0" i="0" lang="en" sz="8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The Dawn of LMMs: Preliminary Explorations with GPT-4V(ision)</a:t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F"/>
        </a:solid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e1c7562dda_0_528"/>
          <p:cNvSpPr txBox="1"/>
          <p:nvPr>
            <p:ph type="title"/>
          </p:nvPr>
        </p:nvSpPr>
        <p:spPr>
          <a:xfrm>
            <a:off x="1142150" y="457200"/>
            <a:ext cx="754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GPT-4V Spotlight: Retail (Automation)</a:t>
            </a:r>
            <a:endParaRPr/>
          </a:p>
        </p:txBody>
      </p:sp>
      <p:sp>
        <p:nvSpPr>
          <p:cNvPr id="410" name="Google Shape;410;g2e1c7562dda_0_528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1" name="Google Shape;411;g2e1c7562dda_0_5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45075" y="1008025"/>
            <a:ext cx="2948108" cy="3971097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g2e1c7562dda_0_528"/>
          <p:cNvSpPr txBox="1"/>
          <p:nvPr>
            <p:ph idx="1" type="body"/>
          </p:nvPr>
        </p:nvSpPr>
        <p:spPr>
          <a:xfrm>
            <a:off x="1142150" y="1143850"/>
            <a:ext cx="3168000" cy="30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/>
              <a:t>Here the potential is for GPT-4V in to enable an automatic self-checkout system.</a:t>
            </a:r>
            <a:endParaRPr b="1"/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⮕"/>
            </a:pPr>
            <a:r>
              <a:rPr b="1" lang="en"/>
              <a:t>Reference-Powered Checkout</a:t>
            </a:r>
            <a:r>
              <a:rPr lang="en"/>
              <a:t>: By using reference images, GPT-4V swiftly identified grocery items in the user’s basket..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⮕"/>
            </a:pPr>
            <a:r>
              <a:rPr b="1" lang="en"/>
              <a:t>Beyond Barcodes</a:t>
            </a:r>
            <a:r>
              <a:rPr lang="en"/>
              <a:t>: rather than scanning each individual item at self checkout, the customer would simply photo-scan the whole basket.</a:t>
            </a:r>
            <a:endParaRPr/>
          </a:p>
        </p:txBody>
      </p:sp>
      <p:sp>
        <p:nvSpPr>
          <p:cNvPr id="413" name="Google Shape;413;g2e1c7562dda_0_528"/>
          <p:cNvSpPr txBox="1"/>
          <p:nvPr/>
        </p:nvSpPr>
        <p:spPr>
          <a:xfrm>
            <a:off x="1777975" y="4740300"/>
            <a:ext cx="39333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Source: </a:t>
            </a:r>
            <a:r>
              <a:rPr b="0" i="0" lang="en" sz="8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The Dawn of LMMs: Preliminary Explorations with GPT-4V(ision)</a:t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F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e1c7562dda_0_536"/>
          <p:cNvSpPr txBox="1"/>
          <p:nvPr>
            <p:ph idx="1" type="body"/>
          </p:nvPr>
        </p:nvSpPr>
        <p:spPr>
          <a:xfrm>
            <a:off x="1142150" y="1143850"/>
            <a:ext cx="3168000" cy="30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/>
              <a:t>Double Duty – Evaluation &amp; Reporting</a:t>
            </a:r>
            <a:endParaRPr b="1"/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⮕"/>
            </a:pPr>
            <a:r>
              <a:rPr b="1" lang="en"/>
              <a:t>Damage Evaluation</a:t>
            </a:r>
            <a:r>
              <a:rPr lang="en"/>
              <a:t>: Imagine entrusting a machine with inspecting vehicle damage after an accident. GPT-4V estimates depth of damage, the context, and even hints at repair costs.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⮕"/>
            </a:pPr>
            <a:r>
              <a:rPr b="1" lang="en"/>
              <a:t>Insurance Reporting</a:t>
            </a:r>
            <a:r>
              <a:rPr lang="en"/>
              <a:t>: building on damage evaluation, GPT-4V can also identify car make, model, and license plates, even when badly damaged.</a:t>
            </a:r>
            <a:endParaRPr/>
          </a:p>
        </p:txBody>
      </p:sp>
      <p:sp>
        <p:nvSpPr>
          <p:cNvPr id="419" name="Google Shape;419;g2e1c7562dda_0_536"/>
          <p:cNvSpPr txBox="1"/>
          <p:nvPr>
            <p:ph type="title"/>
          </p:nvPr>
        </p:nvSpPr>
        <p:spPr>
          <a:xfrm>
            <a:off x="1142150" y="457200"/>
            <a:ext cx="754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GPT-4V Spotlight: Insurance (Augmentation)</a:t>
            </a:r>
            <a:endParaRPr/>
          </a:p>
        </p:txBody>
      </p:sp>
      <p:sp>
        <p:nvSpPr>
          <p:cNvPr id="420" name="Google Shape;420;g2e1c7562dda_0_536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1" name="Google Shape;421;g2e1c7562dda_0_5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2550" y="1020000"/>
            <a:ext cx="4224300" cy="363603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2e1c7562dda_0_536"/>
          <p:cNvSpPr txBox="1"/>
          <p:nvPr/>
        </p:nvSpPr>
        <p:spPr>
          <a:xfrm>
            <a:off x="1777975" y="4740300"/>
            <a:ext cx="39333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Source: </a:t>
            </a:r>
            <a:r>
              <a:rPr b="0" i="0" lang="en" sz="8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The Dawn of LMMs: Preliminary Explorations with GPT-4V(ision)</a:t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BEF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e1c7562dda_0_544"/>
          <p:cNvSpPr txBox="1"/>
          <p:nvPr>
            <p:ph type="title"/>
          </p:nvPr>
        </p:nvSpPr>
        <p:spPr>
          <a:xfrm>
            <a:off x="1142150" y="457200"/>
            <a:ext cx="754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GPT-4V Spotlight: News/Social Media (Augmentation)</a:t>
            </a:r>
            <a:endParaRPr/>
          </a:p>
        </p:txBody>
      </p:sp>
      <p:sp>
        <p:nvSpPr>
          <p:cNvPr id="428" name="Google Shape;428;g2e1c7562dda_0_544"/>
          <p:cNvSpPr txBox="1"/>
          <p:nvPr>
            <p:ph idx="1" type="body"/>
          </p:nvPr>
        </p:nvSpPr>
        <p:spPr>
          <a:xfrm>
            <a:off x="1142150" y="1143850"/>
            <a:ext cx="3168000" cy="30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b="1" lang="en"/>
              <a:t>Fact Checking: Bing + GPT-4V</a:t>
            </a:r>
            <a:endParaRPr b="1"/>
          </a:p>
          <a:p>
            <a:pPr indent="-2921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000"/>
              <a:buChar char="⮕"/>
            </a:pPr>
            <a:r>
              <a:rPr lang="en"/>
              <a:t>As we’ve seen recently, misinformation runs rampant on social media.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⮕"/>
            </a:pPr>
            <a:r>
              <a:rPr lang="en"/>
              <a:t>Exploitative actors have been using old footage, or even scenes from video games, to polarize public opinion in current conflicts.</a:t>
            </a:r>
            <a:endParaRPr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⮕"/>
            </a:pPr>
            <a:r>
              <a:rPr lang="en"/>
              <a:t>This use case could offer a swift way for platforms to flag or reduce the reach of such disinformation.</a:t>
            </a:r>
            <a:endParaRPr/>
          </a:p>
        </p:txBody>
      </p:sp>
      <p:sp>
        <p:nvSpPr>
          <p:cNvPr id="429" name="Google Shape;429;g2e1c7562dda_0_544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0" name="Google Shape;430;g2e1c7562dda_0_5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5000" y="1008025"/>
            <a:ext cx="3307007" cy="39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g2e1c7562dda_0_544"/>
          <p:cNvSpPr txBox="1"/>
          <p:nvPr/>
        </p:nvSpPr>
        <p:spPr>
          <a:xfrm>
            <a:off x="1777975" y="4740300"/>
            <a:ext cx="27567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Source: </a:t>
            </a:r>
            <a:r>
              <a:rPr b="0" i="0" lang="en" sz="800" u="sng" cap="none" strike="noStrike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The Dawn of LMMs: Preliminary Explorations with GPT-4V(ision)</a:t>
            </a:r>
            <a:endParaRPr b="0" i="0" sz="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1c7562dda_0_416"/>
          <p:cNvSpPr txBox="1"/>
          <p:nvPr>
            <p:ph type="title"/>
          </p:nvPr>
        </p:nvSpPr>
        <p:spPr>
          <a:xfrm>
            <a:off x="1028700" y="457200"/>
            <a:ext cx="741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Suggested Agenda (45 min)</a:t>
            </a:r>
            <a:endParaRPr/>
          </a:p>
        </p:txBody>
      </p:sp>
      <p:sp>
        <p:nvSpPr>
          <p:cNvPr id="283" name="Google Shape;283;g2e1c7562dda_0_416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4" name="Google Shape;284;g2e1c7562dda_0_416"/>
          <p:cNvSpPr txBox="1"/>
          <p:nvPr/>
        </p:nvSpPr>
        <p:spPr>
          <a:xfrm>
            <a:off x="1113575" y="1124275"/>
            <a:ext cx="7332900" cy="30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0:00-0:02 Review Learning Objectives</a:t>
            </a:r>
            <a:endParaRPr b="0" i="0" sz="1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0:02-0:05 How Can We Use LLMs for Automation?</a:t>
            </a:r>
            <a:endParaRPr b="0" i="0" sz="1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0:05-0:30 Multimodal Models for Business Use Cases</a:t>
            </a:r>
            <a:endParaRPr b="0" i="0" sz="1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0:30-0:40 Practice: Retail Augmentation</a:t>
            </a:r>
            <a:endParaRPr b="0" i="0" sz="1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0:40-0:45 Reflection</a:t>
            </a:r>
            <a:endParaRPr b="0" i="0" sz="1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1" lang="en" sz="18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*these are estimates - timings will vary!</a:t>
            </a:r>
            <a:endParaRPr b="1" i="1" sz="1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1" sz="1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e1c7562dda_0_552"/>
          <p:cNvSpPr txBox="1"/>
          <p:nvPr>
            <p:ph type="ctrTitle"/>
          </p:nvPr>
        </p:nvSpPr>
        <p:spPr>
          <a:xfrm>
            <a:off x="1028700" y="3520150"/>
            <a:ext cx="6174600" cy="1143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Multimodal Advancements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e1c7562dda_0_556"/>
          <p:cNvSpPr txBox="1"/>
          <p:nvPr>
            <p:ph type="title"/>
          </p:nvPr>
        </p:nvSpPr>
        <p:spPr>
          <a:xfrm>
            <a:off x="953850" y="2337600"/>
            <a:ext cx="1553700" cy="4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GPT-4V</a:t>
            </a:r>
            <a:endParaRPr/>
          </a:p>
        </p:txBody>
      </p:sp>
      <p:sp>
        <p:nvSpPr>
          <p:cNvPr id="442" name="Google Shape;442;g2e1c7562dda_0_556"/>
          <p:cNvSpPr txBox="1"/>
          <p:nvPr>
            <p:ph idx="1" type="body"/>
          </p:nvPr>
        </p:nvSpPr>
        <p:spPr>
          <a:xfrm>
            <a:off x="914400" y="2895313"/>
            <a:ext cx="1593000" cy="21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Where We Started</a:t>
            </a:r>
            <a:endParaRPr/>
          </a:p>
        </p:txBody>
      </p:sp>
      <p:sp>
        <p:nvSpPr>
          <p:cNvPr id="443" name="Google Shape;443;g2e1c7562dda_0_556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4" name="Google Shape;444;g2e1c7562dda_0_556"/>
          <p:cNvSpPr txBox="1"/>
          <p:nvPr>
            <p:ph type="title"/>
          </p:nvPr>
        </p:nvSpPr>
        <p:spPr>
          <a:xfrm>
            <a:off x="3775500" y="2337575"/>
            <a:ext cx="1553700" cy="4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GPT-4o</a:t>
            </a:r>
            <a:endParaRPr/>
          </a:p>
        </p:txBody>
      </p:sp>
      <p:sp>
        <p:nvSpPr>
          <p:cNvPr id="445" name="Google Shape;445;g2e1c7562dda_0_556"/>
          <p:cNvSpPr txBox="1"/>
          <p:nvPr>
            <p:ph idx="1" type="body"/>
          </p:nvPr>
        </p:nvSpPr>
        <p:spPr>
          <a:xfrm>
            <a:off x="3775500" y="2895300"/>
            <a:ext cx="1593000" cy="21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Where We Are</a:t>
            </a:r>
            <a:endParaRPr/>
          </a:p>
        </p:txBody>
      </p:sp>
      <p:sp>
        <p:nvSpPr>
          <p:cNvPr id="446" name="Google Shape;446;g2e1c7562dda_0_556"/>
          <p:cNvSpPr txBox="1"/>
          <p:nvPr>
            <p:ph type="title"/>
          </p:nvPr>
        </p:nvSpPr>
        <p:spPr>
          <a:xfrm>
            <a:off x="6688050" y="2337575"/>
            <a:ext cx="1553700" cy="4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GPT-?</a:t>
            </a:r>
            <a:endParaRPr/>
          </a:p>
        </p:txBody>
      </p:sp>
      <p:sp>
        <p:nvSpPr>
          <p:cNvPr id="447" name="Google Shape;447;g2e1c7562dda_0_556"/>
          <p:cNvSpPr txBox="1"/>
          <p:nvPr>
            <p:ph idx="1" type="body"/>
          </p:nvPr>
        </p:nvSpPr>
        <p:spPr>
          <a:xfrm>
            <a:off x="6636600" y="2895300"/>
            <a:ext cx="1593000" cy="2154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Where We Will Go</a:t>
            </a:r>
            <a:endParaRPr/>
          </a:p>
        </p:txBody>
      </p:sp>
      <p:cxnSp>
        <p:nvCxnSpPr>
          <p:cNvPr id="448" name="Google Shape;448;g2e1c7562dda_0_556"/>
          <p:cNvCxnSpPr>
            <a:stCxn id="441" idx="3"/>
            <a:endCxn id="444" idx="1"/>
          </p:cNvCxnSpPr>
          <p:nvPr/>
        </p:nvCxnSpPr>
        <p:spPr>
          <a:xfrm>
            <a:off x="2507550" y="2542800"/>
            <a:ext cx="1268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449" name="Google Shape;449;g2e1c7562dda_0_556"/>
          <p:cNvCxnSpPr>
            <a:stCxn id="444" idx="3"/>
            <a:endCxn id="446" idx="1"/>
          </p:cNvCxnSpPr>
          <p:nvPr/>
        </p:nvCxnSpPr>
        <p:spPr>
          <a:xfrm>
            <a:off x="5329200" y="2542775"/>
            <a:ext cx="13590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450" name="Google Shape;450;g2e1c7562dda_0_556"/>
          <p:cNvSpPr txBox="1"/>
          <p:nvPr>
            <p:ph type="title"/>
          </p:nvPr>
        </p:nvSpPr>
        <p:spPr>
          <a:xfrm>
            <a:off x="1142150" y="457200"/>
            <a:ext cx="754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Multimodal Advancements: </a:t>
            </a:r>
            <a:r>
              <a:rPr b="0" lang="en"/>
              <a:t>OpenAI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e1c7562dda_0_569"/>
          <p:cNvSpPr txBox="1"/>
          <p:nvPr>
            <p:ph type="title"/>
          </p:nvPr>
        </p:nvSpPr>
        <p:spPr>
          <a:xfrm>
            <a:off x="1142150" y="457200"/>
            <a:ext cx="7544700" cy="4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GPT-4o</a:t>
            </a:r>
            <a:endParaRPr/>
          </a:p>
        </p:txBody>
      </p:sp>
      <p:sp>
        <p:nvSpPr>
          <p:cNvPr id="456" name="Google Shape;456;g2e1c7562dda_0_569"/>
          <p:cNvSpPr txBox="1"/>
          <p:nvPr>
            <p:ph idx="1" type="body"/>
          </p:nvPr>
        </p:nvSpPr>
        <p:spPr>
          <a:xfrm>
            <a:off x="1142150" y="1143850"/>
            <a:ext cx="5794800" cy="1463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⮕"/>
            </a:pPr>
            <a:r>
              <a:rPr lang="en"/>
              <a:t>Overall GPT-4o performs similarly to GPT-4V, but it is </a:t>
            </a:r>
            <a:r>
              <a:rPr lang="en" u="sng"/>
              <a:t>much</a:t>
            </a:r>
            <a:r>
              <a:rPr lang="en"/>
              <a:t> faster.</a:t>
            </a:r>
            <a:endParaRPr/>
          </a:p>
          <a:p>
            <a:pPr indent="-292100" lvl="0" marL="457200" rtl="0" algn="l">
              <a:spcBef>
                <a:spcPts val="1000"/>
              </a:spcBef>
              <a:spcAft>
                <a:spcPts val="0"/>
              </a:spcAft>
              <a:buSzPts val="1000"/>
              <a:buChar char="⮕"/>
            </a:pPr>
            <a:r>
              <a:rPr lang="en"/>
              <a:t>The increased speed leads to a more immersive experience were users can have conversations with the model.</a:t>
            </a:r>
            <a:endParaRPr/>
          </a:p>
          <a:p>
            <a:pPr indent="-292100" lvl="0" marL="457200" rtl="0" algn="l">
              <a:spcBef>
                <a:spcPts val="1000"/>
              </a:spcBef>
              <a:spcAft>
                <a:spcPts val="1000"/>
              </a:spcAft>
              <a:buSzPts val="1000"/>
              <a:buChar char="⮕"/>
            </a:pPr>
            <a:r>
              <a:rPr lang="en"/>
              <a:t>Check out </a:t>
            </a:r>
            <a:r>
              <a:rPr lang="en" u="sng">
                <a:solidFill>
                  <a:schemeClr val="hlink"/>
                </a:solidFill>
                <a:hlinkClick r:id="rId3"/>
              </a:rPr>
              <a:t>this video</a:t>
            </a:r>
            <a:r>
              <a:rPr lang="en"/>
              <a:t> from OpenAI highlighting the conversational capabilities of GPT-4o!</a:t>
            </a:r>
            <a:endParaRPr/>
          </a:p>
        </p:txBody>
      </p:sp>
      <p:sp>
        <p:nvSpPr>
          <p:cNvPr id="457" name="Google Shape;457;g2e1c7562dda_0_569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8" name="Google Shape;458;g2e1c7562dda_0_5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4350" y="2684550"/>
            <a:ext cx="3685125" cy="203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e1c7562dda_0_576"/>
          <p:cNvSpPr txBox="1"/>
          <p:nvPr>
            <p:ph idx="1" type="body"/>
          </p:nvPr>
        </p:nvSpPr>
        <p:spPr>
          <a:xfrm>
            <a:off x="1142150" y="1230250"/>
            <a:ext cx="5739000" cy="1766100"/>
          </a:xfrm>
          <a:prstGeom prst="rect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91440" marR="9144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buNone/>
            </a:pPr>
            <a:r>
              <a:rPr lang="en" sz="2400"/>
              <a:t>Which use-case of multimodal LLMs was the most impressive to you? Can you think of other applications relevant to you or your industry?</a:t>
            </a:r>
            <a:endParaRPr sz="2400"/>
          </a:p>
        </p:txBody>
      </p:sp>
      <p:sp>
        <p:nvSpPr>
          <p:cNvPr id="464" name="Google Shape;464;g2e1c7562dda_0_576"/>
          <p:cNvSpPr txBox="1"/>
          <p:nvPr>
            <p:ph type="title"/>
          </p:nvPr>
        </p:nvSpPr>
        <p:spPr>
          <a:xfrm>
            <a:off x="1142150" y="457200"/>
            <a:ext cx="754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Think About It: Multimodal LLMs 🤔</a:t>
            </a:r>
            <a:endParaRPr/>
          </a:p>
        </p:txBody>
      </p:sp>
      <p:sp>
        <p:nvSpPr>
          <p:cNvPr id="465" name="Google Shape;465;g2e1c7562dda_0_576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6" name="Google Shape;466;g2e1c7562dda_0_576"/>
          <p:cNvGrpSpPr/>
          <p:nvPr/>
        </p:nvGrpSpPr>
        <p:grpSpPr>
          <a:xfrm>
            <a:off x="1142138" y="3359000"/>
            <a:ext cx="2540763" cy="805500"/>
            <a:chOff x="606600" y="3588075"/>
            <a:chExt cx="2540763" cy="805500"/>
          </a:xfrm>
        </p:grpSpPr>
        <p:sp>
          <p:nvSpPr>
            <p:cNvPr id="467" name="Google Shape;467;g2e1c7562dda_0_576"/>
            <p:cNvSpPr/>
            <p:nvPr/>
          </p:nvSpPr>
          <p:spPr>
            <a:xfrm>
              <a:off x="606600" y="3588075"/>
              <a:ext cx="2540700" cy="805500"/>
            </a:xfrm>
            <a:prstGeom prst="roundRect">
              <a:avLst>
                <a:gd fmla="val 16667" name="adj"/>
              </a:avLst>
            </a:prstGeom>
            <a:solidFill>
              <a:srgbClr val="EFEFEF"/>
            </a:solidFill>
            <a:ln cap="flat" cmpd="sng" w="9525">
              <a:solidFill>
                <a:srgbClr val="666666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g2e1c7562dda_0_576"/>
            <p:cNvSpPr txBox="1"/>
            <p:nvPr/>
          </p:nvSpPr>
          <p:spPr>
            <a:xfrm>
              <a:off x="1415763" y="3672450"/>
              <a:ext cx="1731600" cy="60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100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" sz="13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Type your response in the chat. </a:t>
              </a:r>
              <a:endParaRPr b="0" i="0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9" name="Google Shape;469;g2e1c7562dda_0_57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45898" y="3698412"/>
              <a:ext cx="548699" cy="54867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49800"/>
                </a:srgbClr>
              </a:outerShdw>
            </a:effectLst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e1c7562dda_0_586"/>
          <p:cNvSpPr txBox="1"/>
          <p:nvPr>
            <p:ph type="ctrTitle"/>
          </p:nvPr>
        </p:nvSpPr>
        <p:spPr>
          <a:xfrm>
            <a:off x="1028700" y="3520150"/>
            <a:ext cx="6174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Retail Augmentation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e1c7562dda_0_590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0" name="Google Shape;480;g2e1c7562dda_0_590"/>
          <p:cNvSpPr txBox="1"/>
          <p:nvPr>
            <p:ph type="title"/>
          </p:nvPr>
        </p:nvSpPr>
        <p:spPr>
          <a:xfrm>
            <a:off x="1142150" y="457200"/>
            <a:ext cx="6175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Practice: Retail Augmentation</a:t>
            </a:r>
            <a:endParaRPr/>
          </a:p>
        </p:txBody>
      </p:sp>
      <p:sp>
        <p:nvSpPr>
          <p:cNvPr id="481" name="Google Shape;481;g2e1c7562dda_0_590"/>
          <p:cNvSpPr txBox="1"/>
          <p:nvPr/>
        </p:nvSpPr>
        <p:spPr>
          <a:xfrm>
            <a:off x="1599402" y="3085200"/>
            <a:ext cx="3920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22222"/>
                </a:solidFill>
                <a:latin typeface="Nunito"/>
                <a:ea typeface="Nunito"/>
                <a:cs typeface="Nunito"/>
                <a:sym typeface="Nunito"/>
              </a:rPr>
              <a:t>Double check ChatGPT’s response and provide feedback as necessary.</a:t>
            </a:r>
            <a:endParaRPr b="0" i="0" sz="1400" u="none" cap="none" strike="noStrike">
              <a:solidFill>
                <a:srgbClr val="22222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2" name="Google Shape;482;g2e1c7562dda_0_590"/>
          <p:cNvSpPr txBox="1"/>
          <p:nvPr/>
        </p:nvSpPr>
        <p:spPr>
          <a:xfrm>
            <a:off x="6085304" y="1307225"/>
            <a:ext cx="2427600" cy="2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22222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83" name="Google Shape;483;g2e1c7562dda_0_590"/>
          <p:cNvSpPr/>
          <p:nvPr/>
        </p:nvSpPr>
        <p:spPr>
          <a:xfrm>
            <a:off x="1142075" y="1645800"/>
            <a:ext cx="376500" cy="376500"/>
          </a:xfrm>
          <a:prstGeom prst="ellipse">
            <a:avLst/>
          </a:prstGeom>
          <a:solidFill>
            <a:srgbClr val="E41F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</a:t>
            </a:r>
            <a:endParaRPr b="1" i="0" sz="1600" u="none" cap="none" strike="noStrike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484" name="Google Shape;484;g2e1c7562dda_0_590"/>
          <p:cNvSpPr/>
          <p:nvPr/>
        </p:nvSpPr>
        <p:spPr>
          <a:xfrm>
            <a:off x="1142075" y="2441700"/>
            <a:ext cx="376500" cy="376500"/>
          </a:xfrm>
          <a:prstGeom prst="ellipse">
            <a:avLst/>
          </a:prstGeom>
          <a:solidFill>
            <a:srgbClr val="E41F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2</a:t>
            </a:r>
            <a:endParaRPr b="1" i="0" sz="1600" u="none" cap="none" strike="noStrike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485" name="Google Shape;485;g2e1c7562dda_0_590"/>
          <p:cNvSpPr/>
          <p:nvPr/>
        </p:nvSpPr>
        <p:spPr>
          <a:xfrm>
            <a:off x="1142088" y="3125550"/>
            <a:ext cx="376500" cy="376500"/>
          </a:xfrm>
          <a:prstGeom prst="ellipse">
            <a:avLst/>
          </a:prstGeom>
          <a:solidFill>
            <a:srgbClr val="E41F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3</a:t>
            </a:r>
            <a:endParaRPr b="1" i="0" sz="1600" u="none" cap="none" strike="noStrike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486" name="Google Shape;486;g2e1c7562dda_0_590"/>
          <p:cNvSpPr txBox="1"/>
          <p:nvPr/>
        </p:nvSpPr>
        <p:spPr>
          <a:xfrm>
            <a:off x="1599389" y="1645800"/>
            <a:ext cx="3920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22222"/>
                </a:solidFill>
                <a:latin typeface="Nunito"/>
                <a:ea typeface="Nunito"/>
                <a:cs typeface="Nunito"/>
                <a:sym typeface="Nunito"/>
              </a:rPr>
              <a:t>Take a screenshot of the grocery basket and receipt then paste/upload them into ChatGPT.</a:t>
            </a:r>
            <a:endParaRPr b="0" i="0" sz="1400" u="none" cap="none" strike="noStrike">
              <a:solidFill>
                <a:srgbClr val="22222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7" name="Google Shape;487;g2e1c7562dda_0_590"/>
          <p:cNvSpPr txBox="1"/>
          <p:nvPr/>
        </p:nvSpPr>
        <p:spPr>
          <a:xfrm>
            <a:off x="1599376" y="2401350"/>
            <a:ext cx="3920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222222"/>
                </a:solidFill>
                <a:latin typeface="Nunito"/>
                <a:ea typeface="Nunito"/>
                <a:cs typeface="Nunito"/>
                <a:sym typeface="Nunito"/>
              </a:rPr>
              <a:t>Ask “Are there any discrepancies between the receipt and the grocery basket?”</a:t>
            </a:r>
            <a:endParaRPr b="0" i="0" sz="1400" u="none" cap="none" strike="noStrike">
              <a:solidFill>
                <a:srgbClr val="22222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8" name="Google Shape;488;g2e1c7562dda_0_590"/>
          <p:cNvSpPr txBox="1"/>
          <p:nvPr/>
        </p:nvSpPr>
        <p:spPr>
          <a:xfrm>
            <a:off x="1142150" y="1149725"/>
            <a:ext cx="3802800" cy="5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222222"/>
                </a:solidFill>
                <a:latin typeface="Nunito"/>
                <a:ea typeface="Nunito"/>
                <a:cs typeface="Nunito"/>
                <a:sym typeface="Nunito"/>
              </a:rPr>
              <a:t>Instructions:</a:t>
            </a:r>
            <a:endParaRPr b="1" i="0" sz="1400" u="none" cap="none" strike="noStrike">
              <a:solidFill>
                <a:srgbClr val="22222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9" name="Google Shape;489;g2e1c7562dda_0_5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3625" y="2858550"/>
            <a:ext cx="2173850" cy="2173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pic>
        <p:nvPicPr>
          <p:cNvPr id="490" name="Google Shape;490;g2e1c7562dda_0_5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9704" y="45000"/>
            <a:ext cx="1499425" cy="27518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0"/>
              </a:srgbClr>
            </a:outerShdw>
          </a:effectLst>
        </p:spPr>
      </p:pic>
      <p:grpSp>
        <p:nvGrpSpPr>
          <p:cNvPr id="491" name="Google Shape;491;g2e1c7562dda_0_590"/>
          <p:cNvGrpSpPr/>
          <p:nvPr/>
        </p:nvGrpSpPr>
        <p:grpSpPr>
          <a:xfrm>
            <a:off x="8201320" y="134565"/>
            <a:ext cx="654900" cy="645300"/>
            <a:chOff x="9160533" y="57590"/>
            <a:chExt cx="654900" cy="645300"/>
          </a:xfrm>
        </p:grpSpPr>
        <p:sp>
          <p:nvSpPr>
            <p:cNvPr id="492" name="Google Shape;492;g2e1c7562dda_0_590"/>
            <p:cNvSpPr/>
            <p:nvPr/>
          </p:nvSpPr>
          <p:spPr>
            <a:xfrm flipH="1" rot="5403199">
              <a:off x="9165633" y="53090"/>
              <a:ext cx="644700" cy="654300"/>
            </a:xfrm>
            <a:prstGeom prst="ellipse">
              <a:avLst/>
            </a:prstGeom>
            <a:noFill/>
            <a:ln cap="flat" cmpd="sng" w="28575">
              <a:solidFill>
                <a:srgbClr val="E41F2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cxnSp>
          <p:nvCxnSpPr>
            <p:cNvPr id="493" name="Google Shape;493;g2e1c7562dda_0_590"/>
            <p:cNvCxnSpPr>
              <a:endCxn id="492" idx="0"/>
            </p:cNvCxnSpPr>
            <p:nvPr/>
          </p:nvCxnSpPr>
          <p:spPr>
            <a:xfrm>
              <a:off x="9478533" y="60140"/>
              <a:ext cx="336600" cy="320400"/>
            </a:xfrm>
            <a:prstGeom prst="curvedConnector3">
              <a:avLst>
                <a:gd fmla="val 92871" name="adj1"/>
              </a:avLst>
            </a:prstGeom>
            <a:noFill/>
            <a:ln cap="flat" cmpd="sng" w="28575">
              <a:solidFill>
                <a:srgbClr val="E41F26"/>
              </a:solidFill>
              <a:prstDash val="solid"/>
              <a:round/>
              <a:headEnd len="sm" w="sm" type="none"/>
              <a:tailEnd len="med" w="med" type="oval"/>
            </a:ln>
          </p:spPr>
        </p:cxnSp>
      </p:grpSp>
      <p:sp>
        <p:nvSpPr>
          <p:cNvPr id="494" name="Google Shape;494;g2e1c7562dda_0_590"/>
          <p:cNvSpPr txBox="1"/>
          <p:nvPr/>
        </p:nvSpPr>
        <p:spPr>
          <a:xfrm>
            <a:off x="8138675" y="57000"/>
            <a:ext cx="794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rgbClr val="22222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10 Minutes</a:t>
            </a:r>
            <a:endParaRPr b="1" i="0" sz="1000" u="none" cap="none" strike="noStrike">
              <a:solidFill>
                <a:srgbClr val="22222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495" name="Google Shape;495;g2e1c7562dda_0_590"/>
          <p:cNvSpPr txBox="1"/>
          <p:nvPr/>
        </p:nvSpPr>
        <p:spPr>
          <a:xfrm>
            <a:off x="1599452" y="3769050"/>
            <a:ext cx="3920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solidFill>
                  <a:srgbClr val="222222"/>
                </a:solidFill>
                <a:latin typeface="Nunito"/>
                <a:ea typeface="Nunito"/>
                <a:cs typeface="Nunito"/>
                <a:sym typeface="Nunito"/>
              </a:rPr>
              <a:t>BONUS</a:t>
            </a:r>
            <a:r>
              <a:rPr lang="en">
                <a:solidFill>
                  <a:srgbClr val="222222"/>
                </a:solidFill>
                <a:latin typeface="Nunito"/>
                <a:ea typeface="Nunito"/>
                <a:cs typeface="Nunito"/>
                <a:sym typeface="Nunito"/>
              </a:rPr>
              <a:t>: Think about how things changed from GPT-4V to GPT-4o. How could you do this activity differently with each model? How might it change in the future?</a:t>
            </a:r>
            <a:endParaRPr b="0" i="0" sz="1400" u="none" cap="none" strike="noStrike">
              <a:solidFill>
                <a:srgbClr val="22222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6" name="Google Shape;496;g2e1c7562dda_0_590"/>
          <p:cNvSpPr/>
          <p:nvPr/>
        </p:nvSpPr>
        <p:spPr>
          <a:xfrm>
            <a:off x="1142138" y="3809400"/>
            <a:ext cx="376500" cy="376500"/>
          </a:xfrm>
          <a:prstGeom prst="ellipse">
            <a:avLst/>
          </a:prstGeom>
          <a:solidFill>
            <a:srgbClr val="E41F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4</a:t>
            </a:r>
            <a:endParaRPr b="1" i="0" sz="1600" u="none" cap="none" strike="noStrike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e1c7562dda_0_611"/>
          <p:cNvSpPr txBox="1"/>
          <p:nvPr>
            <p:ph type="ctrTitle"/>
          </p:nvPr>
        </p:nvSpPr>
        <p:spPr>
          <a:xfrm>
            <a:off x="1028700" y="3520150"/>
            <a:ext cx="6174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Real-World Business Tasks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e1c7562dda_0_615"/>
          <p:cNvSpPr txBox="1"/>
          <p:nvPr>
            <p:ph idx="4294967295" type="subTitle"/>
          </p:nvPr>
        </p:nvSpPr>
        <p:spPr>
          <a:xfrm>
            <a:off x="1665175" y="2579425"/>
            <a:ext cx="3826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000"/>
              <a:buFont typeface="Nunito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Do you have any new ideas for how you may be able to introduce Gen AI and it</a:t>
            </a:r>
            <a:r>
              <a:rPr lang="en"/>
              <a:t>’s multimodal capabilities </a:t>
            </a:r>
            <a:r>
              <a:rPr b="0" i="0" lang="en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to your role/business?</a:t>
            </a:r>
            <a:endParaRPr b="0" i="0" sz="14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7" name="Google Shape;507;g2e1c7562dda_0_615"/>
          <p:cNvSpPr txBox="1"/>
          <p:nvPr>
            <p:ph type="title"/>
          </p:nvPr>
        </p:nvSpPr>
        <p:spPr>
          <a:xfrm>
            <a:off x="1142200" y="457200"/>
            <a:ext cx="59895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Reflection: Real-World Business Tasks</a:t>
            </a:r>
            <a:endParaRPr/>
          </a:p>
        </p:txBody>
      </p:sp>
      <p:sp>
        <p:nvSpPr>
          <p:cNvPr id="508" name="Google Shape;508;g2e1c7562dda_0_615"/>
          <p:cNvSpPr/>
          <p:nvPr/>
        </p:nvSpPr>
        <p:spPr>
          <a:xfrm>
            <a:off x="1142150" y="1900075"/>
            <a:ext cx="376500" cy="37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</a:t>
            </a:r>
            <a:endParaRPr b="1" i="0" sz="1600" u="none" cap="none" strike="noStrike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509" name="Google Shape;509;g2e1c7562dda_0_615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0" name="Google Shape;510;g2e1c7562dda_0_615"/>
          <p:cNvSpPr/>
          <p:nvPr/>
        </p:nvSpPr>
        <p:spPr>
          <a:xfrm>
            <a:off x="1142150" y="2619775"/>
            <a:ext cx="376500" cy="37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600" u="none" cap="none" strike="noStrik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2</a:t>
            </a:r>
            <a:endParaRPr b="1" i="0" sz="1600" u="none" cap="none" strike="noStrike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511" name="Google Shape;511;g2e1c7562dda_0_615"/>
          <p:cNvSpPr txBox="1"/>
          <p:nvPr>
            <p:ph idx="1" type="body"/>
          </p:nvPr>
        </p:nvSpPr>
        <p:spPr>
          <a:xfrm>
            <a:off x="1665175" y="1900075"/>
            <a:ext cx="3826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000"/>
              <a:buNone/>
            </a:pPr>
            <a:r>
              <a:rPr lang="en"/>
              <a:t>If you work in a large organization, what AI powered business apps are being used?</a:t>
            </a:r>
            <a:endParaRPr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e1c7562dda_0_422"/>
          <p:cNvSpPr txBox="1"/>
          <p:nvPr>
            <p:ph type="title"/>
          </p:nvPr>
        </p:nvSpPr>
        <p:spPr>
          <a:xfrm>
            <a:off x="1028700" y="76200"/>
            <a:ext cx="7417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400"/>
              <a:t>Teaching Guide:</a:t>
            </a:r>
            <a:endParaRPr sz="2400"/>
          </a:p>
        </p:txBody>
      </p:sp>
      <p:sp>
        <p:nvSpPr>
          <p:cNvPr id="290" name="Google Shape;290;g2e1c7562dda_0_422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91" name="Google Shape;291;g2e1c7562dda_0_422"/>
          <p:cNvGraphicFramePr/>
          <p:nvPr/>
        </p:nvGraphicFramePr>
        <p:xfrm>
          <a:off x="1028688" y="533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{9927A3E8-C3FE-4320-897A-DF4C87CF7409}</a:tableStyleId>
              </a:tblPr>
              <a:tblGrid>
                <a:gridCol w="2233550"/>
                <a:gridCol w="5551725"/>
              </a:tblGrid>
              <a:tr h="422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lt1"/>
                          </a:solidFill>
                          <a:latin typeface="Barlow Semi Condensed SemiBold"/>
                          <a:ea typeface="Barlow Semi Condensed SemiBold"/>
                          <a:cs typeface="Barlow Semi Condensed SemiBold"/>
                          <a:sym typeface="Barlow Semi Condensed SemiBold"/>
                        </a:rPr>
                        <a:t>Title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 Semi Condensed SemiBold"/>
                        <a:ea typeface="Barlow Semi Condensed SemiBold"/>
                        <a:cs typeface="Barlow Semi Condensed SemiBold"/>
                        <a:sym typeface="Barlow Semi Condensed SemiBold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" sz="1500" u="none" cap="none" strike="noStrike">
                          <a:solidFill>
                            <a:schemeClr val="lt1"/>
                          </a:solidFill>
                          <a:latin typeface="Barlow Semi Condensed SemiBold"/>
                          <a:ea typeface="Barlow Semi Condensed SemiBold"/>
                          <a:cs typeface="Barlow Semi Condensed SemiBold"/>
                          <a:sym typeface="Barlow Semi Condensed SemiBold"/>
                        </a:rPr>
                        <a:t>What to Do</a:t>
                      </a:r>
                      <a:endParaRPr sz="1500" u="none" cap="none" strike="noStrike">
                        <a:solidFill>
                          <a:schemeClr val="lt1"/>
                        </a:solidFill>
                        <a:latin typeface="Barlow Semi Condensed SemiBold"/>
                        <a:ea typeface="Barlow Semi Condensed SemiBold"/>
                        <a:cs typeface="Barlow Semi Condensed SemiBold"/>
                        <a:sym typeface="Barlow Semi Condensed SemiBold"/>
                      </a:endParaRPr>
                    </a:p>
                  </a:txBody>
                  <a:tcPr marT="91425" marB="91425" marR="91425" marL="91425">
                    <a:solidFill>
                      <a:schemeClr val="dk1"/>
                    </a:solidFill>
                  </a:tcPr>
                </a:tc>
              </a:tr>
              <a:tr h="521825">
                <a:tc>
                  <a:txBody>
                    <a:bodyPr/>
                    <a:lstStyle/>
                    <a:p>
                      <a:pPr indent="0" lvl="0" marL="91440" marR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Learning Objective Slides</a:t>
                      </a:r>
                      <a:endParaRPr sz="9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9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Pause to unpack the learning objectives and prime students for the lesson. This is a crucial step in the learning process and gives participants time to build context and activate any prior knowledge.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687250">
                <a:tc>
                  <a:txBody>
                    <a:bodyPr/>
                    <a:lstStyle/>
                    <a:p>
                      <a:pPr indent="0" lvl="0" marL="91440" marR="9144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Solo Activities</a:t>
                      </a:r>
                      <a:endParaRPr sz="9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-148588" lvl="0" marL="365760" marR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Nunito"/>
                        <a:buChar char="●"/>
                      </a:pPr>
                      <a:r>
                        <a:rPr lang="en" sz="9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For solo activities, you can choose to put people in group breakout rooms (to create the “table” group that they would be in in a physical setting) or allow students to work independently in the main session.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94275">
                <a:tc>
                  <a:txBody>
                    <a:bodyPr/>
                    <a:lstStyle/>
                    <a:p>
                      <a:pPr indent="0" lvl="0" marL="91440" marR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Group and Partner Discussions and Exercises (Remote)</a:t>
                      </a:r>
                      <a:endParaRPr sz="9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1440" marR="9144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Creating Breakout Rooms — Group and Partner Exercises 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146304" lvl="0" marL="374904" marR="182880" rtl="0" algn="l">
                        <a:lnSpc>
                          <a:spcPct val="11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Nunito"/>
                        <a:buChar char="●"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Set up breakout rooms for pairs/groups. </a:t>
                      </a:r>
                      <a:endParaRPr sz="9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146304" lvl="0" marL="374904" marR="18288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Nunito"/>
                        <a:buChar char="●"/>
                      </a:pPr>
                      <a:r>
                        <a:rPr lang="en" sz="900" u="sng" cap="none" strike="noStrike">
                          <a:solidFill>
                            <a:schemeClr val="hlink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  <a:hlinkClick r:id="rId3"/>
                        </a:rPr>
                        <a:t>Broadcast</a:t>
                      </a:r>
                      <a:r>
                        <a:rPr lang="en" sz="9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 directions and discussion questions to all breakout rooms.</a:t>
                      </a:r>
                      <a:endParaRPr sz="9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146304" lvl="0" marL="374904" marR="18288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Nunito"/>
                        <a:buChar char="●"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At the 60-second</a:t>
                      </a:r>
                      <a:r>
                        <a:rPr lang="en" sz="9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s-left </a:t>
                      </a:r>
                      <a:r>
                        <a:rPr lang="en" sz="900" u="none" cap="none" strike="noStrike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mark, </a:t>
                      </a:r>
                      <a:r>
                        <a:rPr lang="en" sz="9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broadcast</a:t>
                      </a:r>
                      <a:r>
                        <a:rPr lang="en" sz="900" u="none" cap="none" strike="noStrike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 a message to all rooms: “Start to wrap up your discussions. Rooms will close in one minute!”</a:t>
                      </a:r>
                      <a:endParaRPr sz="900" u="none" cap="none" strike="noStrike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146304" lvl="0" marL="374904" marR="18288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Nunito"/>
                        <a:buChar char="●"/>
                      </a:pPr>
                      <a:r>
                        <a:rPr lang="en" sz="900" u="none" cap="none" strike="noStrike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Move around from breakout room to breakout room to “walk around the classroom.”</a:t>
                      </a:r>
                      <a:endParaRPr b="1" sz="900" u="none" cap="none" strike="noStrike">
                        <a:solidFill>
                          <a:srgbClr val="000000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519450">
                <a:tc>
                  <a:txBody>
                    <a:bodyPr/>
                    <a:lstStyle/>
                    <a:p>
                      <a:pPr indent="0" lvl="0" marL="91440" marR="9144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Group and Partner Discussions and Exercises (In Person)</a:t>
                      </a:r>
                      <a:endParaRPr sz="11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18288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" sz="9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Facilitating Group and Partner Discussions and Exercises — Live Classroom</a:t>
                      </a:r>
                      <a:endParaRPr b="1" sz="9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285750" lvl="0" marL="457200" marR="18288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Nunito"/>
                        <a:buChar char="●"/>
                      </a:pPr>
                      <a:r>
                        <a:rPr lang="en" sz="9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Arrange the room prior to the session to create a conducive environment for group work. </a:t>
                      </a:r>
                      <a:endParaRPr sz="9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285750" lvl="0" marL="457200" marR="18288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Nunito"/>
                        <a:buChar char="●"/>
                      </a:pPr>
                      <a:r>
                        <a:rPr lang="en" sz="9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Provide clear, concise instructions verbally </a:t>
                      </a:r>
                      <a:r>
                        <a:rPr b="1" lang="en" sz="9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and</a:t>
                      </a:r>
                      <a:r>
                        <a:rPr lang="en" sz="9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 on a handout or slide for the exercise, ensuring that all participants are aware of the goals and the time allocated.</a:t>
                      </a:r>
                      <a:endParaRPr sz="9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285750" lvl="0" marL="457200" marR="18288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Nunito"/>
                        <a:buChar char="●"/>
                      </a:pPr>
                      <a:r>
                        <a:rPr lang="en" sz="9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Circulate around the room to engage with groups</a:t>
                      </a:r>
                      <a:endParaRPr sz="9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285750" lvl="0" marL="457200" marR="18288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Nunito"/>
                        <a:buChar char="●"/>
                      </a:pPr>
                      <a:r>
                        <a:rPr lang="en" sz="9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Display a timer or announce when there is 1 min remaining</a:t>
                      </a:r>
                      <a:endParaRPr sz="9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indent="-285750" lvl="0" marL="457200" marR="18288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Nunito"/>
                        <a:buChar char="●"/>
                      </a:pPr>
                      <a:r>
                        <a:rPr lang="en" sz="900" u="none" cap="none" strike="noStrike">
                          <a:latin typeface="Nunito"/>
                          <a:ea typeface="Nunito"/>
                          <a:cs typeface="Nunito"/>
                          <a:sym typeface="Nunito"/>
                        </a:rPr>
                        <a:t>Facilitate the sharing of group conclusions or discussion points with the whole class, ensuring that each group has a voice.</a:t>
                      </a:r>
                      <a:endParaRPr sz="900" u="none" cap="none" strike="noStrike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92" name="Google Shape;292;g2e1c7562dda_0_422"/>
          <p:cNvSpPr txBox="1"/>
          <p:nvPr/>
        </p:nvSpPr>
        <p:spPr>
          <a:xfrm>
            <a:off x="2849175" y="57000"/>
            <a:ext cx="699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Use the following quick tips for instructional guidance. </a:t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e1c7562dda_0_429"/>
          <p:cNvSpPr txBox="1"/>
          <p:nvPr>
            <p:ph type="ctrTitle"/>
          </p:nvPr>
        </p:nvSpPr>
        <p:spPr>
          <a:xfrm>
            <a:off x="457200" y="3383050"/>
            <a:ext cx="6428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Apply Generative Al to</a:t>
            </a:r>
            <a:br>
              <a:rPr lang="en"/>
            </a:br>
            <a:r>
              <a:rPr lang="en"/>
              <a:t>real-world business tasks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e1c7562dda_0_433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g2e1c7562dda_0_433"/>
          <p:cNvSpPr txBox="1"/>
          <p:nvPr>
            <p:ph idx="4294967295" type="subTitle"/>
          </p:nvPr>
        </p:nvSpPr>
        <p:spPr>
          <a:xfrm>
            <a:off x="457200" y="1589075"/>
            <a:ext cx="4989000" cy="25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⮕"/>
            </a:pPr>
            <a:r>
              <a:rPr b="0" i="0" lang="en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Identify opportunities to use Generative AI to solve real-world business problems.</a:t>
            </a:r>
            <a:endParaRPr b="0" i="0" sz="18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⮕"/>
            </a:pPr>
            <a:r>
              <a:rPr b="0" i="0" lang="en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Evaluate the different ways that Generative AI can be used to solve a specific business problem.</a:t>
            </a:r>
            <a:endParaRPr b="0" i="0" sz="18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⮕"/>
            </a:pPr>
            <a:r>
              <a:rPr b="0" i="0" lang="en" sz="18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Develop and implement a simple Generative AI solution to a real-world business problem.</a:t>
            </a:r>
            <a:endParaRPr b="0" i="0" sz="1800" u="none" cap="none" strike="noStrike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e1c7562dda_0_438"/>
          <p:cNvSpPr/>
          <p:nvPr/>
        </p:nvSpPr>
        <p:spPr>
          <a:xfrm>
            <a:off x="1142147" y="1048277"/>
            <a:ext cx="3667200" cy="160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💬 Reusable LLM Prompts</a:t>
            </a:r>
            <a:endParaRPr b="1" i="0" sz="1800" u="none" cap="none" strike="noStrike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To tackle repetitive tasks in the chat interface.</a:t>
            </a:r>
            <a:endParaRPr b="1" i="0" sz="1800" u="none" cap="none" strike="noStrik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09" name="Google Shape;309;g2e1c7562dda_0_438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g2e1c7562dda_0_438"/>
          <p:cNvSpPr txBox="1"/>
          <p:nvPr>
            <p:ph type="title"/>
          </p:nvPr>
        </p:nvSpPr>
        <p:spPr>
          <a:xfrm>
            <a:off x="1142150" y="457200"/>
            <a:ext cx="754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How Can We Use LLMs for Automation?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e1c7562dda_0_444"/>
          <p:cNvSpPr/>
          <p:nvPr/>
        </p:nvSpPr>
        <p:spPr>
          <a:xfrm>
            <a:off x="1142147" y="1048277"/>
            <a:ext cx="3667200" cy="160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💬 Reusable LLM Prompts</a:t>
            </a:r>
            <a:endParaRPr b="1" i="0" sz="1800" u="none" cap="none" strike="noStrike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To tackle repetitive tasks in the chat interface.</a:t>
            </a:r>
            <a:endParaRPr b="1" i="0" sz="1800" u="none" cap="none" strike="noStrik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16" name="Google Shape;316;g2e1c7562dda_0_444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g2e1c7562dda_0_444"/>
          <p:cNvSpPr txBox="1"/>
          <p:nvPr>
            <p:ph type="title"/>
          </p:nvPr>
        </p:nvSpPr>
        <p:spPr>
          <a:xfrm>
            <a:off x="1142150" y="457200"/>
            <a:ext cx="754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How Can We Use LLMs for Automation?</a:t>
            </a:r>
            <a:endParaRPr/>
          </a:p>
        </p:txBody>
      </p:sp>
      <p:sp>
        <p:nvSpPr>
          <p:cNvPr id="318" name="Google Shape;318;g2e1c7562dda_0_444"/>
          <p:cNvSpPr/>
          <p:nvPr/>
        </p:nvSpPr>
        <p:spPr>
          <a:xfrm>
            <a:off x="5019498" y="1048275"/>
            <a:ext cx="3667200" cy="160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🦾 Build LLM into</a:t>
            </a:r>
            <a:br>
              <a:rPr b="1" i="0" lang="en" sz="18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b="1" i="0" lang="en" sz="18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Automation Tools</a:t>
            </a:r>
            <a:endParaRPr b="1" i="0" sz="1800" u="none" cap="none" strike="noStrike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Using No-code Tools.</a:t>
            </a:r>
            <a:endParaRPr b="0" i="0" sz="1800" u="none" cap="none" strike="noStrike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e1c7562dda_0_451"/>
          <p:cNvSpPr/>
          <p:nvPr/>
        </p:nvSpPr>
        <p:spPr>
          <a:xfrm>
            <a:off x="1142147" y="1048277"/>
            <a:ext cx="3667200" cy="160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💬 Reusable LLM Prompts</a:t>
            </a:r>
            <a:endParaRPr b="1" i="0" sz="1800" u="none" cap="none" strike="noStrike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To tackle repetitive tasks in the chat interface.</a:t>
            </a:r>
            <a:endParaRPr b="1" i="0" sz="1800" u="none" cap="none" strike="noStrik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4" name="Google Shape;324;g2e1c7562dda_0_451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5" name="Google Shape;325;g2e1c7562dda_0_451"/>
          <p:cNvSpPr txBox="1"/>
          <p:nvPr>
            <p:ph type="title"/>
          </p:nvPr>
        </p:nvSpPr>
        <p:spPr>
          <a:xfrm>
            <a:off x="1142150" y="457200"/>
            <a:ext cx="754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How Can We Use LLMs for Automation?</a:t>
            </a:r>
            <a:endParaRPr/>
          </a:p>
        </p:txBody>
      </p:sp>
      <p:sp>
        <p:nvSpPr>
          <p:cNvPr id="326" name="Google Shape;326;g2e1c7562dda_0_451"/>
          <p:cNvSpPr/>
          <p:nvPr/>
        </p:nvSpPr>
        <p:spPr>
          <a:xfrm>
            <a:off x="1142194" y="2838150"/>
            <a:ext cx="3667200" cy="160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👩🏽‍💻 LLM generates Code</a:t>
            </a:r>
            <a:endParaRPr b="1" i="0" sz="1800" u="none" cap="none" strike="noStrike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To tackle repetitive tasks</a:t>
            </a:r>
            <a:br>
              <a:rPr b="0" i="0" lang="en" sz="18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b="0" i="0" lang="en" sz="18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on device or in the Cloud.</a:t>
            </a:r>
            <a:endParaRPr b="0" i="0" sz="1800" u="none" cap="none" strike="noStrike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27" name="Google Shape;327;g2e1c7562dda_0_451"/>
          <p:cNvSpPr/>
          <p:nvPr/>
        </p:nvSpPr>
        <p:spPr>
          <a:xfrm>
            <a:off x="5019498" y="1048275"/>
            <a:ext cx="3667200" cy="160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🦾 Build LLM into</a:t>
            </a:r>
            <a:br>
              <a:rPr b="1" i="0" lang="en" sz="18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b="1" i="0" lang="en" sz="18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Automation Tools</a:t>
            </a:r>
            <a:endParaRPr b="1" i="0" sz="1800" u="none" cap="none" strike="noStrike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Using No-code Tools.</a:t>
            </a:r>
            <a:endParaRPr b="0" i="0" sz="1800" u="none" cap="none" strike="noStrike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e1c7562dda_0_459"/>
          <p:cNvSpPr/>
          <p:nvPr/>
        </p:nvSpPr>
        <p:spPr>
          <a:xfrm>
            <a:off x="1142147" y="1048277"/>
            <a:ext cx="3667200" cy="1609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💬 Reusable LLM Prompts</a:t>
            </a:r>
            <a:endParaRPr b="1" i="0" sz="1800" u="none" cap="none" strike="noStrike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To tackle repetitive tasks in the chat interface.</a:t>
            </a:r>
            <a:endParaRPr b="1" i="0" sz="1800" u="none" cap="none" strike="noStrike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3" name="Google Shape;333;g2e1c7562dda_0_459"/>
          <p:cNvSpPr txBox="1"/>
          <p:nvPr>
            <p:ph idx="12" type="sldNum"/>
          </p:nvPr>
        </p:nvSpPr>
        <p:spPr>
          <a:xfrm>
            <a:off x="320040" y="4663225"/>
            <a:ext cx="3162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4" name="Google Shape;334;g2e1c7562dda_0_459"/>
          <p:cNvSpPr txBox="1"/>
          <p:nvPr>
            <p:ph type="title"/>
          </p:nvPr>
        </p:nvSpPr>
        <p:spPr>
          <a:xfrm>
            <a:off x="1142150" y="457200"/>
            <a:ext cx="75447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How Can We Use LLMs for Automation?</a:t>
            </a:r>
            <a:endParaRPr/>
          </a:p>
        </p:txBody>
      </p:sp>
      <p:sp>
        <p:nvSpPr>
          <p:cNvPr id="335" name="Google Shape;335;g2e1c7562dda_0_459"/>
          <p:cNvSpPr/>
          <p:nvPr/>
        </p:nvSpPr>
        <p:spPr>
          <a:xfrm>
            <a:off x="1142194" y="2838150"/>
            <a:ext cx="3667200" cy="160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👩🏽‍💻 LLM generates Code</a:t>
            </a:r>
            <a:endParaRPr b="1" i="0" sz="1800" u="none" cap="none" strike="noStrike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To tackle repetitive tasks</a:t>
            </a:r>
            <a:br>
              <a:rPr b="0" i="0" lang="en" sz="18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b="0" i="0" lang="en" sz="18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on device or in the Cloud.</a:t>
            </a:r>
            <a:endParaRPr b="0" i="0" sz="1800" u="none" cap="none" strike="noStrike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6" name="Google Shape;336;g2e1c7562dda_0_459"/>
          <p:cNvSpPr/>
          <p:nvPr/>
        </p:nvSpPr>
        <p:spPr>
          <a:xfrm>
            <a:off x="5019498" y="1048275"/>
            <a:ext cx="3667200" cy="160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🦾 Build LLM into</a:t>
            </a:r>
            <a:br>
              <a:rPr b="1" i="0" lang="en" sz="18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</a:br>
            <a:r>
              <a:rPr b="1" i="0" lang="en" sz="18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Automation Tools</a:t>
            </a:r>
            <a:endParaRPr b="1" i="0" sz="1800" u="none" cap="none" strike="noStrike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22222"/>
              </a:buClr>
              <a:buSzPts val="11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Using No-code Tools.</a:t>
            </a:r>
            <a:endParaRPr b="0" i="0" sz="1800" u="none" cap="none" strike="noStrike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337" name="Google Shape;337;g2e1c7562dda_0_459"/>
          <p:cNvSpPr/>
          <p:nvPr/>
        </p:nvSpPr>
        <p:spPr>
          <a:xfrm>
            <a:off x="5019498" y="2838118"/>
            <a:ext cx="3667200" cy="160920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18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🗄️ LLM-powered Business Apps</a:t>
            </a:r>
            <a:endParaRPr b="1" i="0" sz="1800" u="none" cap="none" strike="noStrike">
              <a:solidFill>
                <a:schemeClr val="lt1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Nunito Sans"/>
                <a:ea typeface="Nunito Sans"/>
                <a:cs typeface="Nunito Sans"/>
                <a:sym typeface="Nunito Sans"/>
              </a:rPr>
              <a:t>Created by internal developers, often “fine-tuning” a model.</a:t>
            </a:r>
            <a:endParaRPr b="1" i="0" sz="1800" u="none" cap="none" strike="noStrike">
              <a:solidFill>
                <a:srgbClr val="FFFFFF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ended UXDI Micro-Lesson Theme">
  <a:themeElements>
    <a:clrScheme name="Simple Light">
      <a:dk1>
        <a:srgbClr val="222222"/>
      </a:dk1>
      <a:lt1>
        <a:srgbClr val="FFFFFF"/>
      </a:lt1>
      <a:dk2>
        <a:srgbClr val="E41F26"/>
      </a:dk2>
      <a:lt2>
        <a:srgbClr val="EFEFEF"/>
      </a:lt2>
      <a:accent1>
        <a:srgbClr val="3740B5"/>
      </a:accent1>
      <a:accent2>
        <a:srgbClr val="3DBED4"/>
      </a:accent2>
      <a:accent3>
        <a:srgbClr val="01D068"/>
      </a:accent3>
      <a:accent4>
        <a:srgbClr val="FFCD34"/>
      </a:accent4>
      <a:accent5>
        <a:srgbClr val="F8B6C6"/>
      </a:accent5>
      <a:accent6>
        <a:srgbClr val="FE6C3B"/>
      </a:accent6>
      <a:hlink>
        <a:srgbClr val="0F6AD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lended UXDI Micro-Lesson Theme">
  <a:themeElements>
    <a:clrScheme name="Simple Light">
      <a:dk1>
        <a:srgbClr val="222222"/>
      </a:dk1>
      <a:lt1>
        <a:srgbClr val="FFFFFF"/>
      </a:lt1>
      <a:dk2>
        <a:srgbClr val="E41F26"/>
      </a:dk2>
      <a:lt2>
        <a:srgbClr val="EFEFEF"/>
      </a:lt2>
      <a:accent1>
        <a:srgbClr val="3740B5"/>
      </a:accent1>
      <a:accent2>
        <a:srgbClr val="3DBED4"/>
      </a:accent2>
      <a:accent3>
        <a:srgbClr val="01D068"/>
      </a:accent3>
      <a:accent4>
        <a:srgbClr val="FFCD34"/>
      </a:accent4>
      <a:accent5>
        <a:srgbClr val="F8B6C6"/>
      </a:accent5>
      <a:accent6>
        <a:srgbClr val="FE6C3B"/>
      </a:accent6>
      <a:hlink>
        <a:srgbClr val="0F6AD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